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6EA"/>
    <a:srgbClr val="0074AA"/>
    <a:srgbClr val="0070A6"/>
    <a:srgbClr val="00538A"/>
    <a:srgbClr val="006399"/>
    <a:srgbClr val="009BD0"/>
    <a:srgbClr val="002F67"/>
    <a:srgbClr val="F9F6E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6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jpeg>
</file>

<file path=ppt/media/image4.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03EFB-A09F-4A5C-977F-E6BB50EDC8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4EDD5D1B-5D31-47B1-9214-CA35F09651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4B87773E-D970-4FE7-B1BA-B912938A82A7}"/>
              </a:ext>
            </a:extLst>
          </p:cNvPr>
          <p:cNvSpPr>
            <a:spLocks noGrp="1"/>
          </p:cNvSpPr>
          <p:nvPr>
            <p:ph type="dt" sz="half" idx="10"/>
          </p:nvPr>
        </p:nvSpPr>
        <p:spPr/>
        <p:txBody>
          <a:bodyPr/>
          <a:lstStyle/>
          <a:p>
            <a:fld id="{011692C8-7358-4866-8680-54D2B5C63B32}" type="datetimeFigureOut">
              <a:rPr lang="en-CH" smtClean="0"/>
              <a:t>03/04/2022</a:t>
            </a:fld>
            <a:endParaRPr lang="en-CH"/>
          </a:p>
        </p:txBody>
      </p:sp>
      <p:sp>
        <p:nvSpPr>
          <p:cNvPr id="5" name="Footer Placeholder 4">
            <a:extLst>
              <a:ext uri="{FF2B5EF4-FFF2-40B4-BE49-F238E27FC236}">
                <a16:creationId xmlns:a16="http://schemas.microsoft.com/office/drawing/2014/main" id="{B2010794-FF3B-480D-B057-2390D686CBC4}"/>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D8A03001-5634-468B-AC0F-66B7B726BECA}"/>
              </a:ext>
            </a:extLst>
          </p:cNvPr>
          <p:cNvSpPr>
            <a:spLocks noGrp="1"/>
          </p:cNvSpPr>
          <p:nvPr>
            <p:ph type="sldNum" sz="quarter" idx="12"/>
          </p:nvPr>
        </p:nvSpPr>
        <p:spPr/>
        <p:txBody>
          <a:bodyPr/>
          <a:lstStyle/>
          <a:p>
            <a:fld id="{19821B69-C45D-4DD3-AF57-F1F551FA069F}" type="slidenum">
              <a:rPr lang="en-CH" smtClean="0"/>
              <a:t>‹#›</a:t>
            </a:fld>
            <a:endParaRPr lang="en-CH"/>
          </a:p>
        </p:txBody>
      </p:sp>
    </p:spTree>
    <p:extLst>
      <p:ext uri="{BB962C8B-B14F-4D97-AF65-F5344CB8AC3E}">
        <p14:creationId xmlns:p14="http://schemas.microsoft.com/office/powerpoint/2010/main" val="27672050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44256-0070-412B-B786-FE45EEA8752F}"/>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7B724F7F-77AB-4CD8-B5DF-4050579B1C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D6776FCA-D6B1-4AA1-A415-8E50817BE1E8}"/>
              </a:ext>
            </a:extLst>
          </p:cNvPr>
          <p:cNvSpPr>
            <a:spLocks noGrp="1"/>
          </p:cNvSpPr>
          <p:nvPr>
            <p:ph type="dt" sz="half" idx="10"/>
          </p:nvPr>
        </p:nvSpPr>
        <p:spPr/>
        <p:txBody>
          <a:bodyPr/>
          <a:lstStyle/>
          <a:p>
            <a:fld id="{011692C8-7358-4866-8680-54D2B5C63B32}" type="datetimeFigureOut">
              <a:rPr lang="en-CH" smtClean="0"/>
              <a:t>03/04/2022</a:t>
            </a:fld>
            <a:endParaRPr lang="en-CH"/>
          </a:p>
        </p:txBody>
      </p:sp>
      <p:sp>
        <p:nvSpPr>
          <p:cNvPr id="5" name="Footer Placeholder 4">
            <a:extLst>
              <a:ext uri="{FF2B5EF4-FFF2-40B4-BE49-F238E27FC236}">
                <a16:creationId xmlns:a16="http://schemas.microsoft.com/office/drawing/2014/main" id="{78327599-02A7-4231-91D7-807E39155CB4}"/>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F02A8879-0066-42F4-BAF2-7E0ABEA1F37B}"/>
              </a:ext>
            </a:extLst>
          </p:cNvPr>
          <p:cNvSpPr>
            <a:spLocks noGrp="1"/>
          </p:cNvSpPr>
          <p:nvPr>
            <p:ph type="sldNum" sz="quarter" idx="12"/>
          </p:nvPr>
        </p:nvSpPr>
        <p:spPr/>
        <p:txBody>
          <a:bodyPr/>
          <a:lstStyle/>
          <a:p>
            <a:fld id="{19821B69-C45D-4DD3-AF57-F1F551FA069F}" type="slidenum">
              <a:rPr lang="en-CH" smtClean="0"/>
              <a:t>‹#›</a:t>
            </a:fld>
            <a:endParaRPr lang="en-CH"/>
          </a:p>
        </p:txBody>
      </p:sp>
    </p:spTree>
    <p:extLst>
      <p:ext uri="{BB962C8B-B14F-4D97-AF65-F5344CB8AC3E}">
        <p14:creationId xmlns:p14="http://schemas.microsoft.com/office/powerpoint/2010/main" val="40116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84D40A-1D3E-4152-B900-F283713517B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960FCD1-57EA-4702-A0B9-670E9673F68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1258358-27FE-4AE4-9716-E7AAC2CB1042}"/>
              </a:ext>
            </a:extLst>
          </p:cNvPr>
          <p:cNvSpPr>
            <a:spLocks noGrp="1"/>
          </p:cNvSpPr>
          <p:nvPr>
            <p:ph type="dt" sz="half" idx="10"/>
          </p:nvPr>
        </p:nvSpPr>
        <p:spPr/>
        <p:txBody>
          <a:bodyPr/>
          <a:lstStyle/>
          <a:p>
            <a:fld id="{011692C8-7358-4866-8680-54D2B5C63B32}" type="datetimeFigureOut">
              <a:rPr lang="en-CH" smtClean="0"/>
              <a:t>03/04/2022</a:t>
            </a:fld>
            <a:endParaRPr lang="en-CH"/>
          </a:p>
        </p:txBody>
      </p:sp>
      <p:sp>
        <p:nvSpPr>
          <p:cNvPr id="5" name="Footer Placeholder 4">
            <a:extLst>
              <a:ext uri="{FF2B5EF4-FFF2-40B4-BE49-F238E27FC236}">
                <a16:creationId xmlns:a16="http://schemas.microsoft.com/office/drawing/2014/main" id="{E0A923ED-C7E7-4CAB-81AE-2B019EBA5195}"/>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01144C44-F926-4ECC-A315-279676D2364A}"/>
              </a:ext>
            </a:extLst>
          </p:cNvPr>
          <p:cNvSpPr>
            <a:spLocks noGrp="1"/>
          </p:cNvSpPr>
          <p:nvPr>
            <p:ph type="sldNum" sz="quarter" idx="12"/>
          </p:nvPr>
        </p:nvSpPr>
        <p:spPr/>
        <p:txBody>
          <a:bodyPr/>
          <a:lstStyle/>
          <a:p>
            <a:fld id="{19821B69-C45D-4DD3-AF57-F1F551FA069F}" type="slidenum">
              <a:rPr lang="en-CH" smtClean="0"/>
              <a:t>‹#›</a:t>
            </a:fld>
            <a:endParaRPr lang="en-CH"/>
          </a:p>
        </p:txBody>
      </p:sp>
    </p:spTree>
    <p:extLst>
      <p:ext uri="{BB962C8B-B14F-4D97-AF65-F5344CB8AC3E}">
        <p14:creationId xmlns:p14="http://schemas.microsoft.com/office/powerpoint/2010/main" val="2059641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9C075-F3A5-4750-919D-1B4984AEE9A3}"/>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82A5D733-69C8-47B5-9228-2DF6C159A54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356CC01A-7FE8-458A-872C-B358F2A47F83}"/>
              </a:ext>
            </a:extLst>
          </p:cNvPr>
          <p:cNvSpPr>
            <a:spLocks noGrp="1"/>
          </p:cNvSpPr>
          <p:nvPr>
            <p:ph type="dt" sz="half" idx="10"/>
          </p:nvPr>
        </p:nvSpPr>
        <p:spPr/>
        <p:txBody>
          <a:bodyPr/>
          <a:lstStyle/>
          <a:p>
            <a:fld id="{011692C8-7358-4866-8680-54D2B5C63B32}" type="datetimeFigureOut">
              <a:rPr lang="en-CH" smtClean="0"/>
              <a:t>03/04/2022</a:t>
            </a:fld>
            <a:endParaRPr lang="en-CH"/>
          </a:p>
        </p:txBody>
      </p:sp>
      <p:sp>
        <p:nvSpPr>
          <p:cNvPr id="5" name="Footer Placeholder 4">
            <a:extLst>
              <a:ext uri="{FF2B5EF4-FFF2-40B4-BE49-F238E27FC236}">
                <a16:creationId xmlns:a16="http://schemas.microsoft.com/office/drawing/2014/main" id="{F13A2DBE-5021-451D-AA2E-A05EA30FDEF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283BB24E-4293-4FE3-BB3F-E30E48305CEE}"/>
              </a:ext>
            </a:extLst>
          </p:cNvPr>
          <p:cNvSpPr>
            <a:spLocks noGrp="1"/>
          </p:cNvSpPr>
          <p:nvPr>
            <p:ph type="sldNum" sz="quarter" idx="12"/>
          </p:nvPr>
        </p:nvSpPr>
        <p:spPr/>
        <p:txBody>
          <a:bodyPr/>
          <a:lstStyle/>
          <a:p>
            <a:fld id="{19821B69-C45D-4DD3-AF57-F1F551FA069F}" type="slidenum">
              <a:rPr lang="en-CH" smtClean="0"/>
              <a:t>‹#›</a:t>
            </a:fld>
            <a:endParaRPr lang="en-CH"/>
          </a:p>
        </p:txBody>
      </p:sp>
    </p:spTree>
    <p:extLst>
      <p:ext uri="{BB962C8B-B14F-4D97-AF65-F5344CB8AC3E}">
        <p14:creationId xmlns:p14="http://schemas.microsoft.com/office/powerpoint/2010/main" val="4029706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488CF-402B-4808-8469-EBF0087E45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15C7BC1B-A7F3-4EFD-8D75-92B4105C59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ED091E-C99C-4CC7-974D-F1D0BE520A53}"/>
              </a:ext>
            </a:extLst>
          </p:cNvPr>
          <p:cNvSpPr>
            <a:spLocks noGrp="1"/>
          </p:cNvSpPr>
          <p:nvPr>
            <p:ph type="dt" sz="half" idx="10"/>
          </p:nvPr>
        </p:nvSpPr>
        <p:spPr/>
        <p:txBody>
          <a:bodyPr/>
          <a:lstStyle/>
          <a:p>
            <a:fld id="{011692C8-7358-4866-8680-54D2B5C63B32}" type="datetimeFigureOut">
              <a:rPr lang="en-CH" smtClean="0"/>
              <a:t>03/04/2022</a:t>
            </a:fld>
            <a:endParaRPr lang="en-CH"/>
          </a:p>
        </p:txBody>
      </p:sp>
      <p:sp>
        <p:nvSpPr>
          <p:cNvPr id="5" name="Footer Placeholder 4">
            <a:extLst>
              <a:ext uri="{FF2B5EF4-FFF2-40B4-BE49-F238E27FC236}">
                <a16:creationId xmlns:a16="http://schemas.microsoft.com/office/drawing/2014/main" id="{B814C2D6-44A5-48DD-ADB4-746E10E552DF}"/>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59140D5A-53E7-4A7A-A091-1BE9A5154565}"/>
              </a:ext>
            </a:extLst>
          </p:cNvPr>
          <p:cNvSpPr>
            <a:spLocks noGrp="1"/>
          </p:cNvSpPr>
          <p:nvPr>
            <p:ph type="sldNum" sz="quarter" idx="12"/>
          </p:nvPr>
        </p:nvSpPr>
        <p:spPr/>
        <p:txBody>
          <a:bodyPr/>
          <a:lstStyle/>
          <a:p>
            <a:fld id="{19821B69-C45D-4DD3-AF57-F1F551FA069F}" type="slidenum">
              <a:rPr lang="en-CH" smtClean="0"/>
              <a:t>‹#›</a:t>
            </a:fld>
            <a:endParaRPr lang="en-CH"/>
          </a:p>
        </p:txBody>
      </p:sp>
    </p:spTree>
    <p:extLst>
      <p:ext uri="{BB962C8B-B14F-4D97-AF65-F5344CB8AC3E}">
        <p14:creationId xmlns:p14="http://schemas.microsoft.com/office/powerpoint/2010/main" val="190432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5FA04-B1E0-433F-9E32-F4F4F27F4EF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37C3D62-6E56-461E-9008-7B7FD76E60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2CA746B0-AFF4-4F5F-8D97-6838B4FD68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2D5EDD28-6298-4181-89F7-08DEAC331E2B}"/>
              </a:ext>
            </a:extLst>
          </p:cNvPr>
          <p:cNvSpPr>
            <a:spLocks noGrp="1"/>
          </p:cNvSpPr>
          <p:nvPr>
            <p:ph type="dt" sz="half" idx="10"/>
          </p:nvPr>
        </p:nvSpPr>
        <p:spPr/>
        <p:txBody>
          <a:bodyPr/>
          <a:lstStyle/>
          <a:p>
            <a:fld id="{011692C8-7358-4866-8680-54D2B5C63B32}" type="datetimeFigureOut">
              <a:rPr lang="en-CH" smtClean="0"/>
              <a:t>03/04/2022</a:t>
            </a:fld>
            <a:endParaRPr lang="en-CH"/>
          </a:p>
        </p:txBody>
      </p:sp>
      <p:sp>
        <p:nvSpPr>
          <p:cNvPr id="6" name="Footer Placeholder 5">
            <a:extLst>
              <a:ext uri="{FF2B5EF4-FFF2-40B4-BE49-F238E27FC236}">
                <a16:creationId xmlns:a16="http://schemas.microsoft.com/office/drawing/2014/main" id="{FF31DEEB-51AA-46BA-B022-EC8582B6A90B}"/>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F5C1A56C-DA0C-44E1-A2AB-D85D46F805DD}"/>
              </a:ext>
            </a:extLst>
          </p:cNvPr>
          <p:cNvSpPr>
            <a:spLocks noGrp="1"/>
          </p:cNvSpPr>
          <p:nvPr>
            <p:ph type="sldNum" sz="quarter" idx="12"/>
          </p:nvPr>
        </p:nvSpPr>
        <p:spPr/>
        <p:txBody>
          <a:bodyPr/>
          <a:lstStyle/>
          <a:p>
            <a:fld id="{19821B69-C45D-4DD3-AF57-F1F551FA069F}" type="slidenum">
              <a:rPr lang="en-CH" smtClean="0"/>
              <a:t>‹#›</a:t>
            </a:fld>
            <a:endParaRPr lang="en-CH"/>
          </a:p>
        </p:txBody>
      </p:sp>
    </p:spTree>
    <p:extLst>
      <p:ext uri="{BB962C8B-B14F-4D97-AF65-F5344CB8AC3E}">
        <p14:creationId xmlns:p14="http://schemas.microsoft.com/office/powerpoint/2010/main" val="1298506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7BCBB-5AC3-4826-8DE9-DEB24502FDCC}"/>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AF1A5FE4-8268-4B85-A1E1-8A92F37067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17F3E-2227-4FEF-B169-E6256FC028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9750B023-8DF6-489E-A0AB-9475DE1EAE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0AE9AC8-4D9D-4C39-886A-02794261930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359EF11A-0257-420C-B217-AB0C0D95F898}"/>
              </a:ext>
            </a:extLst>
          </p:cNvPr>
          <p:cNvSpPr>
            <a:spLocks noGrp="1"/>
          </p:cNvSpPr>
          <p:nvPr>
            <p:ph type="dt" sz="half" idx="10"/>
          </p:nvPr>
        </p:nvSpPr>
        <p:spPr/>
        <p:txBody>
          <a:bodyPr/>
          <a:lstStyle/>
          <a:p>
            <a:fld id="{011692C8-7358-4866-8680-54D2B5C63B32}" type="datetimeFigureOut">
              <a:rPr lang="en-CH" smtClean="0"/>
              <a:t>03/04/2022</a:t>
            </a:fld>
            <a:endParaRPr lang="en-CH"/>
          </a:p>
        </p:txBody>
      </p:sp>
      <p:sp>
        <p:nvSpPr>
          <p:cNvPr id="8" name="Footer Placeholder 7">
            <a:extLst>
              <a:ext uri="{FF2B5EF4-FFF2-40B4-BE49-F238E27FC236}">
                <a16:creationId xmlns:a16="http://schemas.microsoft.com/office/drawing/2014/main" id="{4E700F4A-0EFA-4B86-B519-CD15A623AFA0}"/>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B1F854E3-ED1C-4B12-BA2A-C60279C2EE42}"/>
              </a:ext>
            </a:extLst>
          </p:cNvPr>
          <p:cNvSpPr>
            <a:spLocks noGrp="1"/>
          </p:cNvSpPr>
          <p:nvPr>
            <p:ph type="sldNum" sz="quarter" idx="12"/>
          </p:nvPr>
        </p:nvSpPr>
        <p:spPr/>
        <p:txBody>
          <a:bodyPr/>
          <a:lstStyle/>
          <a:p>
            <a:fld id="{19821B69-C45D-4DD3-AF57-F1F551FA069F}" type="slidenum">
              <a:rPr lang="en-CH" smtClean="0"/>
              <a:t>‹#›</a:t>
            </a:fld>
            <a:endParaRPr lang="en-CH"/>
          </a:p>
        </p:txBody>
      </p:sp>
    </p:spTree>
    <p:extLst>
      <p:ext uri="{BB962C8B-B14F-4D97-AF65-F5344CB8AC3E}">
        <p14:creationId xmlns:p14="http://schemas.microsoft.com/office/powerpoint/2010/main" val="37268357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0487F-5715-4683-A669-4FA234FD968C}"/>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99FD75A0-ED2C-4153-A9FB-BAE350D9B0F3}"/>
              </a:ext>
            </a:extLst>
          </p:cNvPr>
          <p:cNvSpPr>
            <a:spLocks noGrp="1"/>
          </p:cNvSpPr>
          <p:nvPr>
            <p:ph type="dt" sz="half" idx="10"/>
          </p:nvPr>
        </p:nvSpPr>
        <p:spPr/>
        <p:txBody>
          <a:bodyPr/>
          <a:lstStyle/>
          <a:p>
            <a:fld id="{011692C8-7358-4866-8680-54D2B5C63B32}" type="datetimeFigureOut">
              <a:rPr lang="en-CH" smtClean="0"/>
              <a:t>03/04/2022</a:t>
            </a:fld>
            <a:endParaRPr lang="en-CH"/>
          </a:p>
        </p:txBody>
      </p:sp>
      <p:sp>
        <p:nvSpPr>
          <p:cNvPr id="4" name="Footer Placeholder 3">
            <a:extLst>
              <a:ext uri="{FF2B5EF4-FFF2-40B4-BE49-F238E27FC236}">
                <a16:creationId xmlns:a16="http://schemas.microsoft.com/office/drawing/2014/main" id="{D1EEC711-7BFA-4521-8197-B813E16B200C}"/>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359C799C-A296-406C-86E0-A21C5466E457}"/>
              </a:ext>
            </a:extLst>
          </p:cNvPr>
          <p:cNvSpPr>
            <a:spLocks noGrp="1"/>
          </p:cNvSpPr>
          <p:nvPr>
            <p:ph type="sldNum" sz="quarter" idx="12"/>
          </p:nvPr>
        </p:nvSpPr>
        <p:spPr/>
        <p:txBody>
          <a:bodyPr/>
          <a:lstStyle/>
          <a:p>
            <a:fld id="{19821B69-C45D-4DD3-AF57-F1F551FA069F}" type="slidenum">
              <a:rPr lang="en-CH" smtClean="0"/>
              <a:t>‹#›</a:t>
            </a:fld>
            <a:endParaRPr lang="en-CH"/>
          </a:p>
        </p:txBody>
      </p:sp>
    </p:spTree>
    <p:extLst>
      <p:ext uri="{BB962C8B-B14F-4D97-AF65-F5344CB8AC3E}">
        <p14:creationId xmlns:p14="http://schemas.microsoft.com/office/powerpoint/2010/main" val="36801966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448C44-A30E-45AF-9BF1-AC823FDA9064}"/>
              </a:ext>
            </a:extLst>
          </p:cNvPr>
          <p:cNvSpPr>
            <a:spLocks noGrp="1"/>
          </p:cNvSpPr>
          <p:nvPr>
            <p:ph type="dt" sz="half" idx="10"/>
          </p:nvPr>
        </p:nvSpPr>
        <p:spPr/>
        <p:txBody>
          <a:bodyPr/>
          <a:lstStyle/>
          <a:p>
            <a:fld id="{011692C8-7358-4866-8680-54D2B5C63B32}" type="datetimeFigureOut">
              <a:rPr lang="en-CH" smtClean="0"/>
              <a:t>03/04/2022</a:t>
            </a:fld>
            <a:endParaRPr lang="en-CH"/>
          </a:p>
        </p:txBody>
      </p:sp>
      <p:sp>
        <p:nvSpPr>
          <p:cNvPr id="3" name="Footer Placeholder 2">
            <a:extLst>
              <a:ext uri="{FF2B5EF4-FFF2-40B4-BE49-F238E27FC236}">
                <a16:creationId xmlns:a16="http://schemas.microsoft.com/office/drawing/2014/main" id="{DECA948C-6D6C-4CF3-A703-94D7FF702F7F}"/>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7429EE53-7E2E-428D-A43F-E713DDBFEE54}"/>
              </a:ext>
            </a:extLst>
          </p:cNvPr>
          <p:cNvSpPr>
            <a:spLocks noGrp="1"/>
          </p:cNvSpPr>
          <p:nvPr>
            <p:ph type="sldNum" sz="quarter" idx="12"/>
          </p:nvPr>
        </p:nvSpPr>
        <p:spPr/>
        <p:txBody>
          <a:bodyPr/>
          <a:lstStyle/>
          <a:p>
            <a:fld id="{19821B69-C45D-4DD3-AF57-F1F551FA069F}" type="slidenum">
              <a:rPr lang="en-CH" smtClean="0"/>
              <a:t>‹#›</a:t>
            </a:fld>
            <a:endParaRPr lang="en-CH"/>
          </a:p>
        </p:txBody>
      </p:sp>
    </p:spTree>
    <p:extLst>
      <p:ext uri="{BB962C8B-B14F-4D97-AF65-F5344CB8AC3E}">
        <p14:creationId xmlns:p14="http://schemas.microsoft.com/office/powerpoint/2010/main" val="29340264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EC5FF-6D36-4469-BC77-BAF360A26A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609C799C-8E52-4418-86CF-C60E277227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2D821374-F8C5-4D80-8ECB-5C15185C71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46174F-BC9B-4DAC-AA53-875D65CAD8F1}"/>
              </a:ext>
            </a:extLst>
          </p:cNvPr>
          <p:cNvSpPr>
            <a:spLocks noGrp="1"/>
          </p:cNvSpPr>
          <p:nvPr>
            <p:ph type="dt" sz="half" idx="10"/>
          </p:nvPr>
        </p:nvSpPr>
        <p:spPr/>
        <p:txBody>
          <a:bodyPr/>
          <a:lstStyle/>
          <a:p>
            <a:fld id="{011692C8-7358-4866-8680-54D2B5C63B32}" type="datetimeFigureOut">
              <a:rPr lang="en-CH" smtClean="0"/>
              <a:t>03/04/2022</a:t>
            </a:fld>
            <a:endParaRPr lang="en-CH"/>
          </a:p>
        </p:txBody>
      </p:sp>
      <p:sp>
        <p:nvSpPr>
          <p:cNvPr id="6" name="Footer Placeholder 5">
            <a:extLst>
              <a:ext uri="{FF2B5EF4-FFF2-40B4-BE49-F238E27FC236}">
                <a16:creationId xmlns:a16="http://schemas.microsoft.com/office/drawing/2014/main" id="{288AD7B1-146C-4D9A-932F-6A8E4E0A1BCF}"/>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B812605D-A9B5-4672-B99E-B1BDBE340337}"/>
              </a:ext>
            </a:extLst>
          </p:cNvPr>
          <p:cNvSpPr>
            <a:spLocks noGrp="1"/>
          </p:cNvSpPr>
          <p:nvPr>
            <p:ph type="sldNum" sz="quarter" idx="12"/>
          </p:nvPr>
        </p:nvSpPr>
        <p:spPr/>
        <p:txBody>
          <a:bodyPr/>
          <a:lstStyle/>
          <a:p>
            <a:fld id="{19821B69-C45D-4DD3-AF57-F1F551FA069F}" type="slidenum">
              <a:rPr lang="en-CH" smtClean="0"/>
              <a:t>‹#›</a:t>
            </a:fld>
            <a:endParaRPr lang="en-CH"/>
          </a:p>
        </p:txBody>
      </p:sp>
    </p:spTree>
    <p:extLst>
      <p:ext uri="{BB962C8B-B14F-4D97-AF65-F5344CB8AC3E}">
        <p14:creationId xmlns:p14="http://schemas.microsoft.com/office/powerpoint/2010/main" val="411061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55082-7D07-4D4C-A968-3DB8DCF1B4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529A6D12-5DA0-4AB5-9E4A-E3CA9261E4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87E90B58-FE0A-4DE7-B37D-766050C9C2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69F43-8244-4FC9-9C04-679E265760AC}"/>
              </a:ext>
            </a:extLst>
          </p:cNvPr>
          <p:cNvSpPr>
            <a:spLocks noGrp="1"/>
          </p:cNvSpPr>
          <p:nvPr>
            <p:ph type="dt" sz="half" idx="10"/>
          </p:nvPr>
        </p:nvSpPr>
        <p:spPr/>
        <p:txBody>
          <a:bodyPr/>
          <a:lstStyle/>
          <a:p>
            <a:fld id="{011692C8-7358-4866-8680-54D2B5C63B32}" type="datetimeFigureOut">
              <a:rPr lang="en-CH" smtClean="0"/>
              <a:t>03/04/2022</a:t>
            </a:fld>
            <a:endParaRPr lang="en-CH"/>
          </a:p>
        </p:txBody>
      </p:sp>
      <p:sp>
        <p:nvSpPr>
          <p:cNvPr id="6" name="Footer Placeholder 5">
            <a:extLst>
              <a:ext uri="{FF2B5EF4-FFF2-40B4-BE49-F238E27FC236}">
                <a16:creationId xmlns:a16="http://schemas.microsoft.com/office/drawing/2014/main" id="{06CD0A27-F22C-4817-926D-D2F78BBCC728}"/>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D1BD225-AD27-4D72-BC1C-5D3382EF8615}"/>
              </a:ext>
            </a:extLst>
          </p:cNvPr>
          <p:cNvSpPr>
            <a:spLocks noGrp="1"/>
          </p:cNvSpPr>
          <p:nvPr>
            <p:ph type="sldNum" sz="quarter" idx="12"/>
          </p:nvPr>
        </p:nvSpPr>
        <p:spPr/>
        <p:txBody>
          <a:bodyPr/>
          <a:lstStyle/>
          <a:p>
            <a:fld id="{19821B69-C45D-4DD3-AF57-F1F551FA069F}" type="slidenum">
              <a:rPr lang="en-CH" smtClean="0"/>
              <a:t>‹#›</a:t>
            </a:fld>
            <a:endParaRPr lang="en-CH"/>
          </a:p>
        </p:txBody>
      </p:sp>
    </p:spTree>
    <p:extLst>
      <p:ext uri="{BB962C8B-B14F-4D97-AF65-F5344CB8AC3E}">
        <p14:creationId xmlns:p14="http://schemas.microsoft.com/office/powerpoint/2010/main" val="3868003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51418A-B4A9-49E9-A463-5F0AED1BDA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4639BFD2-2B92-4A4B-B0B6-5A7CB2E438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DA3BBE7-C1A9-4C68-B6FD-137F09FCF0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1692C8-7358-4866-8680-54D2B5C63B32}" type="datetimeFigureOut">
              <a:rPr lang="en-CH" smtClean="0"/>
              <a:t>03/04/2022</a:t>
            </a:fld>
            <a:endParaRPr lang="en-CH"/>
          </a:p>
        </p:txBody>
      </p:sp>
      <p:sp>
        <p:nvSpPr>
          <p:cNvPr id="5" name="Footer Placeholder 4">
            <a:extLst>
              <a:ext uri="{FF2B5EF4-FFF2-40B4-BE49-F238E27FC236}">
                <a16:creationId xmlns:a16="http://schemas.microsoft.com/office/drawing/2014/main" id="{A0D6D7B3-A00C-4534-9654-DA5176F7B1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Slide Number Placeholder 5">
            <a:extLst>
              <a:ext uri="{FF2B5EF4-FFF2-40B4-BE49-F238E27FC236}">
                <a16:creationId xmlns:a16="http://schemas.microsoft.com/office/drawing/2014/main" id="{3B6DB8C4-991E-45C7-B2E6-E36F024907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821B69-C45D-4DD3-AF57-F1F551FA069F}" type="slidenum">
              <a:rPr lang="en-CH" smtClean="0"/>
              <a:t>‹#›</a:t>
            </a:fld>
            <a:endParaRPr lang="en-CH"/>
          </a:p>
        </p:txBody>
      </p:sp>
    </p:spTree>
    <p:extLst>
      <p:ext uri="{BB962C8B-B14F-4D97-AF65-F5344CB8AC3E}">
        <p14:creationId xmlns:p14="http://schemas.microsoft.com/office/powerpoint/2010/main" val="31508050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44C84EE-7777-4D9E-8BFA-63A84DAB0D97}"/>
              </a:ext>
            </a:extLst>
          </p:cNvPr>
          <p:cNvPicPr>
            <a:picLocks noChangeAspect="1"/>
          </p:cNvPicPr>
          <p:nvPr/>
        </p:nvPicPr>
        <p:blipFill rotWithShape="1">
          <a:blip r:embed="rId2">
            <a:extLst>
              <a:ext uri="{28A0092B-C50C-407E-A947-70E740481C1C}">
                <a14:useLocalDpi xmlns:a14="http://schemas.microsoft.com/office/drawing/2010/main" val="0"/>
              </a:ext>
            </a:extLst>
          </a:blip>
          <a:srcRect t="5622" b="10048"/>
          <a:stretch/>
        </p:blipFill>
        <p:spPr>
          <a:xfrm>
            <a:off x="0" y="0"/>
            <a:ext cx="12192000" cy="6858000"/>
          </a:xfrm>
          <a:prstGeom prst="rect">
            <a:avLst/>
          </a:prstGeom>
          <a:effectLst/>
        </p:spPr>
      </p:pic>
      <p:sp>
        <p:nvSpPr>
          <p:cNvPr id="10" name="Rectangle 9">
            <a:extLst>
              <a:ext uri="{FF2B5EF4-FFF2-40B4-BE49-F238E27FC236}">
                <a16:creationId xmlns:a16="http://schemas.microsoft.com/office/drawing/2014/main" id="{54811B2C-0CE6-4EAA-BECA-8994C79054BE}"/>
              </a:ext>
            </a:extLst>
          </p:cNvPr>
          <p:cNvSpPr/>
          <p:nvPr/>
        </p:nvSpPr>
        <p:spPr>
          <a:xfrm>
            <a:off x="5886450" y="0"/>
            <a:ext cx="5762625" cy="6858000"/>
          </a:xfrm>
          <a:prstGeom prst="rect">
            <a:avLst/>
          </a:prstGeom>
          <a:solidFill>
            <a:srgbClr val="00B6EA">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TextBox 40">
            <a:extLst>
              <a:ext uri="{FF2B5EF4-FFF2-40B4-BE49-F238E27FC236}">
                <a16:creationId xmlns:a16="http://schemas.microsoft.com/office/drawing/2014/main" id="{504EAA2C-D380-49D0-AB3C-427EF0F06C42}"/>
              </a:ext>
            </a:extLst>
          </p:cNvPr>
          <p:cNvSpPr txBox="1"/>
          <p:nvPr/>
        </p:nvSpPr>
        <p:spPr>
          <a:xfrm>
            <a:off x="6577012" y="2490185"/>
            <a:ext cx="4942109" cy="1908215"/>
          </a:xfrm>
          <a:prstGeom prst="rect">
            <a:avLst/>
          </a:prstGeom>
          <a:noFill/>
        </p:spPr>
        <p:txBody>
          <a:bodyPr wrap="square" rtlCol="0">
            <a:spAutoFit/>
          </a:bodyPr>
          <a:lstStyle/>
          <a:p>
            <a:pPr algn="r"/>
            <a:r>
              <a:rPr lang="en-US" sz="5900" dirty="0">
                <a:ln>
                  <a:solidFill>
                    <a:srgbClr val="00B6EA"/>
                  </a:solidFill>
                </a:ln>
                <a:solidFill>
                  <a:schemeClr val="bg1"/>
                </a:solidFill>
                <a:effectLst>
                  <a:outerShdw blurRad="50800" dist="38100" dir="2700000" algn="tl" rotWithShape="0">
                    <a:prstClr val="black">
                      <a:alpha val="40000"/>
                    </a:prstClr>
                  </a:outerShdw>
                </a:effectLst>
                <a:ea typeface="Cascadia Code" panose="020B0609020000020004" pitchFamily="49" charset="0"/>
                <a:cs typeface="Cascadia Code" panose="020B0609020000020004" pitchFamily="49" charset="0"/>
              </a:rPr>
              <a:t>SUPPLIER DATA INTEGRATION</a:t>
            </a:r>
            <a:endParaRPr lang="en-CH" sz="5900" dirty="0">
              <a:ln>
                <a:solidFill>
                  <a:srgbClr val="00B6EA"/>
                </a:solidFill>
              </a:ln>
              <a:solidFill>
                <a:schemeClr val="bg1"/>
              </a:solidFill>
              <a:effectLst>
                <a:outerShdw blurRad="50800" dist="38100" dir="2700000" algn="tl" rotWithShape="0">
                  <a:prstClr val="black">
                    <a:alpha val="40000"/>
                  </a:prstClr>
                </a:outerShdw>
              </a:effectLst>
              <a:ea typeface="Cascadia Code" panose="020B0609020000020004" pitchFamily="49" charset="0"/>
              <a:cs typeface="Cascadia Code" panose="020B0609020000020004" pitchFamily="49" charset="0"/>
            </a:endParaRPr>
          </a:p>
        </p:txBody>
      </p:sp>
      <p:grpSp>
        <p:nvGrpSpPr>
          <p:cNvPr id="53" name="Group 52">
            <a:extLst>
              <a:ext uri="{FF2B5EF4-FFF2-40B4-BE49-F238E27FC236}">
                <a16:creationId xmlns:a16="http://schemas.microsoft.com/office/drawing/2014/main" id="{78D5E704-58D3-4BEF-83E5-D77F292E7FD2}"/>
              </a:ext>
            </a:extLst>
          </p:cNvPr>
          <p:cNvGrpSpPr/>
          <p:nvPr/>
        </p:nvGrpSpPr>
        <p:grpSpPr>
          <a:xfrm>
            <a:off x="6577012" y="1419225"/>
            <a:ext cx="4396587" cy="5219700"/>
            <a:chOff x="6577012" y="1419225"/>
            <a:chExt cx="4396587" cy="5219700"/>
          </a:xfrm>
          <a:effectLst>
            <a:outerShdw blurRad="50800" dist="38100" dir="2700000" algn="tl" rotWithShape="0">
              <a:prstClr val="black">
                <a:alpha val="40000"/>
              </a:prstClr>
            </a:outerShdw>
          </a:effectLst>
        </p:grpSpPr>
        <p:cxnSp>
          <p:nvCxnSpPr>
            <p:cNvPr id="26" name="Straight Connector 25">
              <a:extLst>
                <a:ext uri="{FF2B5EF4-FFF2-40B4-BE49-F238E27FC236}">
                  <a16:creationId xmlns:a16="http://schemas.microsoft.com/office/drawing/2014/main" id="{890B3386-3ADA-4334-B77F-A9441B2A9CFA}"/>
                </a:ext>
              </a:extLst>
            </p:cNvPr>
            <p:cNvCxnSpPr>
              <a:cxnSpLocks/>
            </p:cNvCxnSpPr>
            <p:nvPr/>
          </p:nvCxnSpPr>
          <p:spPr>
            <a:xfrm>
              <a:off x="6577012" y="1469977"/>
              <a:ext cx="4381314"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D368EFD-F423-4F82-9600-41F669F0E4EF}"/>
                </a:ext>
              </a:extLst>
            </p:cNvPr>
            <p:cNvCxnSpPr>
              <a:cxnSpLocks/>
            </p:cNvCxnSpPr>
            <p:nvPr/>
          </p:nvCxnSpPr>
          <p:spPr>
            <a:xfrm>
              <a:off x="6624378" y="1429375"/>
              <a:ext cx="0" cy="400940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1867C00-9981-4CA6-98FC-C97D44474F30}"/>
                </a:ext>
              </a:extLst>
            </p:cNvPr>
            <p:cNvCxnSpPr>
              <a:cxnSpLocks/>
            </p:cNvCxnSpPr>
            <p:nvPr/>
          </p:nvCxnSpPr>
          <p:spPr>
            <a:xfrm>
              <a:off x="6577012" y="5398173"/>
              <a:ext cx="4381500"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1106FBD-060B-4C5D-8B2D-791ED0CCDBE8}"/>
                </a:ext>
              </a:extLst>
            </p:cNvPr>
            <p:cNvCxnSpPr>
              <a:cxnSpLocks/>
            </p:cNvCxnSpPr>
            <p:nvPr/>
          </p:nvCxnSpPr>
          <p:spPr>
            <a:xfrm>
              <a:off x="10910960" y="1419225"/>
              <a:ext cx="0" cy="84248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7DE5D13-F9C0-4DFD-8699-1069B91F6B39}"/>
                </a:ext>
              </a:extLst>
            </p:cNvPr>
            <p:cNvCxnSpPr>
              <a:cxnSpLocks/>
            </p:cNvCxnSpPr>
            <p:nvPr/>
          </p:nvCxnSpPr>
          <p:spPr>
            <a:xfrm>
              <a:off x="10910960" y="4586142"/>
              <a:ext cx="0" cy="84248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760F441E-3050-4878-8E69-A20D833D71E0}"/>
                </a:ext>
              </a:extLst>
            </p:cNvPr>
            <p:cNvSpPr/>
            <p:nvPr/>
          </p:nvSpPr>
          <p:spPr>
            <a:xfrm>
              <a:off x="6577012" y="5425929"/>
              <a:ext cx="4396587" cy="121299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pic>
        <p:nvPicPr>
          <p:cNvPr id="46" name="Picture 45">
            <a:extLst>
              <a:ext uri="{FF2B5EF4-FFF2-40B4-BE49-F238E27FC236}">
                <a16:creationId xmlns:a16="http://schemas.microsoft.com/office/drawing/2014/main" id="{B32E189C-48D9-4E5D-9F4C-7054357FBCBB}"/>
              </a:ext>
            </a:extLst>
          </p:cNvPr>
          <p:cNvPicPr>
            <a:picLocks noChangeAspect="1"/>
          </p:cNvPicPr>
          <p:nvPr/>
        </p:nvPicPr>
        <p:blipFill rotWithShape="1">
          <a:blip r:embed="rId3">
            <a:extLst>
              <a:ext uri="{28A0092B-C50C-407E-A947-70E740481C1C}">
                <a14:useLocalDpi xmlns:a14="http://schemas.microsoft.com/office/drawing/2010/main" val="0"/>
              </a:ext>
            </a:extLst>
          </a:blip>
          <a:srcRect l="2314" r="12345"/>
          <a:stretch/>
        </p:blipFill>
        <p:spPr>
          <a:xfrm>
            <a:off x="7853876" y="5390503"/>
            <a:ext cx="3033200" cy="1224000"/>
          </a:xfrm>
          <a:prstGeom prst="rect">
            <a:avLst/>
          </a:prstGeom>
        </p:spPr>
      </p:pic>
    </p:spTree>
    <p:extLst>
      <p:ext uri="{BB962C8B-B14F-4D97-AF65-F5344CB8AC3E}">
        <p14:creationId xmlns:p14="http://schemas.microsoft.com/office/powerpoint/2010/main" val="4013419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63332E09-8140-475D-97D2-55D511EF514E}"/>
              </a:ext>
            </a:extLst>
          </p:cNvPr>
          <p:cNvPicPr>
            <a:picLocks noChangeAspect="1"/>
          </p:cNvPicPr>
          <p:nvPr/>
        </p:nvPicPr>
        <p:blipFill rotWithShape="1">
          <a:blip r:embed="rId2">
            <a:extLst>
              <a:ext uri="{28A0092B-C50C-407E-A947-70E740481C1C}">
                <a14:useLocalDpi xmlns:a14="http://schemas.microsoft.com/office/drawing/2010/main" val="0"/>
              </a:ext>
            </a:extLst>
          </a:blip>
          <a:srcRect l="20028" r="20471"/>
          <a:stretch/>
        </p:blipFill>
        <p:spPr>
          <a:xfrm>
            <a:off x="2028" y="0"/>
            <a:ext cx="2914648" cy="6858000"/>
          </a:xfrm>
          <a:prstGeom prst="rect">
            <a:avLst/>
          </a:prstGeom>
        </p:spPr>
      </p:pic>
      <p:sp>
        <p:nvSpPr>
          <p:cNvPr id="21" name="Rectangle 20">
            <a:extLst>
              <a:ext uri="{FF2B5EF4-FFF2-40B4-BE49-F238E27FC236}">
                <a16:creationId xmlns:a16="http://schemas.microsoft.com/office/drawing/2014/main" id="{BA67E623-5750-43F9-B13F-894C662E2748}"/>
              </a:ext>
            </a:extLst>
          </p:cNvPr>
          <p:cNvSpPr/>
          <p:nvPr/>
        </p:nvSpPr>
        <p:spPr>
          <a:xfrm>
            <a:off x="-3278" y="17930"/>
            <a:ext cx="2927344" cy="6858000"/>
          </a:xfrm>
          <a:prstGeom prst="rect">
            <a:avLst/>
          </a:prstGeom>
          <a:solidFill>
            <a:srgbClr val="00B6EA">
              <a:alpha val="77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5" name="TextBox 24">
            <a:extLst>
              <a:ext uri="{FF2B5EF4-FFF2-40B4-BE49-F238E27FC236}">
                <a16:creationId xmlns:a16="http://schemas.microsoft.com/office/drawing/2014/main" id="{DA904EDB-2BFA-464C-82DB-71CD30FBA83D}"/>
              </a:ext>
            </a:extLst>
          </p:cNvPr>
          <p:cNvSpPr txBox="1"/>
          <p:nvPr/>
        </p:nvSpPr>
        <p:spPr>
          <a:xfrm>
            <a:off x="-426599" y="2878815"/>
            <a:ext cx="3295650" cy="1477328"/>
          </a:xfrm>
          <a:prstGeom prst="rect">
            <a:avLst/>
          </a:prstGeom>
          <a:noFill/>
        </p:spPr>
        <p:txBody>
          <a:bodyPr wrap="square" rtlCol="0">
            <a:spAutoFit/>
          </a:bodyPr>
          <a:lstStyle/>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CHANGES MADE</a:t>
            </a:r>
          </a:p>
          <a:p>
            <a:pPr algn="r"/>
            <a:r>
              <a:rPr lang="en-US"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NORMALIZATION</a:t>
            </a:r>
          </a:p>
          <a:p>
            <a:pPr algn="r"/>
            <a:r>
              <a:rPr lang="en-US"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INTEGRATION </a:t>
            </a:r>
            <a:endParaRPr lang="en-CH"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endParaRPr>
          </a:p>
        </p:txBody>
      </p:sp>
      <p:sp>
        <p:nvSpPr>
          <p:cNvPr id="28" name="Arrow: Bent-Up 27">
            <a:extLst>
              <a:ext uri="{FF2B5EF4-FFF2-40B4-BE49-F238E27FC236}">
                <a16:creationId xmlns:a16="http://schemas.microsoft.com/office/drawing/2014/main" id="{40948A8A-4AA9-4525-9016-2C406C29A8D4}"/>
              </a:ext>
            </a:extLst>
          </p:cNvPr>
          <p:cNvSpPr/>
          <p:nvPr/>
        </p:nvSpPr>
        <p:spPr>
          <a:xfrm rot="5400000">
            <a:off x="637608" y="3440643"/>
            <a:ext cx="316800" cy="390524"/>
          </a:xfrm>
          <a:prstGeom prst="bentUpArrow">
            <a:avLst>
              <a:gd name="adj1" fmla="val 22251"/>
              <a:gd name="adj2" fmla="val 25000"/>
              <a:gd name="adj3" fmla="val 25000"/>
            </a:avLst>
          </a:prstGeom>
          <a:solidFill>
            <a:schemeClr val="bg1"/>
          </a:solidFill>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6" name="TextBox 35">
            <a:extLst>
              <a:ext uri="{FF2B5EF4-FFF2-40B4-BE49-F238E27FC236}">
                <a16:creationId xmlns:a16="http://schemas.microsoft.com/office/drawing/2014/main" id="{C3006527-48DB-4614-89F6-23A5EF5B784F}"/>
              </a:ext>
            </a:extLst>
          </p:cNvPr>
          <p:cNvSpPr txBox="1"/>
          <p:nvPr/>
        </p:nvSpPr>
        <p:spPr>
          <a:xfrm>
            <a:off x="3953435" y="475563"/>
            <a:ext cx="7800416" cy="6986528"/>
          </a:xfrm>
          <a:prstGeom prst="rect">
            <a:avLst/>
          </a:prstGeom>
          <a:noFill/>
        </p:spPr>
        <p:txBody>
          <a:bodyPr wrap="square" rtlCol="0">
            <a:spAutoFit/>
          </a:bodyPr>
          <a:lstStyle/>
          <a:p>
            <a:pPr marL="285750" indent="-285750">
              <a:spcAft>
                <a:spcPts val="600"/>
              </a:spcAft>
              <a:buFont typeface="Wingdings" panose="05000000000000000000" pitchFamily="2" charset="2"/>
              <a:buChar char="v"/>
            </a:pPr>
            <a:r>
              <a:rPr lang="en-US" sz="1700" dirty="0">
                <a:solidFill>
                  <a:srgbClr val="002F67"/>
                </a:solidFill>
              </a:rPr>
              <a:t>There were certain records in the supplier data which were not passenger cars. The vehicle type is updated to “Other” for those.</a:t>
            </a:r>
          </a:p>
          <a:p>
            <a:pPr marL="285750" indent="-285750">
              <a:spcAft>
                <a:spcPts val="600"/>
              </a:spcAft>
              <a:buFont typeface="Wingdings" panose="05000000000000000000" pitchFamily="2" charset="2"/>
              <a:buChar char="v"/>
            </a:pPr>
            <a:r>
              <a:rPr lang="en-US" sz="1700" u="sng" dirty="0">
                <a:solidFill>
                  <a:srgbClr val="002F67"/>
                </a:solidFill>
              </a:rPr>
              <a:t>Body types (coupé, sedan etc.) were kept differently in the supplier data</a:t>
            </a:r>
            <a:r>
              <a:rPr lang="en-US" sz="1700" dirty="0">
                <a:solidFill>
                  <a:srgbClr val="002F67"/>
                </a:solidFill>
              </a:rPr>
              <a:t>. A body type mappings file in Excel format was created for these body types and the input was transformed accordingly.  </a:t>
            </a:r>
          </a:p>
          <a:p>
            <a:pPr marL="285750" indent="-285750">
              <a:spcAft>
                <a:spcPts val="600"/>
              </a:spcAft>
              <a:buFont typeface="Wingdings" panose="05000000000000000000" pitchFamily="2" charset="2"/>
              <a:buChar char="v"/>
            </a:pPr>
            <a:r>
              <a:rPr lang="en-US" sz="1700" dirty="0">
                <a:solidFill>
                  <a:srgbClr val="002F67"/>
                </a:solidFill>
              </a:rPr>
              <a:t>There happened to be </a:t>
            </a:r>
            <a:r>
              <a:rPr lang="en-US" sz="1700" u="sng" dirty="0">
                <a:solidFill>
                  <a:srgbClr val="002F67"/>
                </a:solidFill>
              </a:rPr>
              <a:t>one record with no value in the body type field</a:t>
            </a:r>
            <a:r>
              <a:rPr lang="en-US" sz="1700" dirty="0">
                <a:solidFill>
                  <a:srgbClr val="002F67"/>
                </a:solidFill>
              </a:rPr>
              <a:t>. It actually was a motorcycle, thus the absence of body type. Body type was set to “Other”.</a:t>
            </a:r>
          </a:p>
          <a:p>
            <a:pPr marL="285750" indent="-285750">
              <a:spcAft>
                <a:spcPts val="600"/>
              </a:spcAft>
              <a:buFont typeface="Wingdings" panose="05000000000000000000" pitchFamily="2" charset="2"/>
              <a:buChar char="v"/>
            </a:pPr>
            <a:r>
              <a:rPr lang="en-US" sz="1700" dirty="0">
                <a:solidFill>
                  <a:srgbClr val="002F67"/>
                </a:solidFill>
              </a:rPr>
              <a:t>There were some values which refer to the </a:t>
            </a:r>
            <a:r>
              <a:rPr lang="en-US" sz="1700" u="sng" dirty="0">
                <a:solidFill>
                  <a:srgbClr val="002F67"/>
                </a:solidFill>
              </a:rPr>
              <a:t>same make but with different names </a:t>
            </a:r>
            <a:r>
              <a:rPr lang="en-US" sz="1700" dirty="0">
                <a:solidFill>
                  <a:srgbClr val="002F67"/>
                </a:solidFill>
              </a:rPr>
              <a:t>at the target and the source. A make mappings file in Excel format was created for those and the makes were transformed accordingly.</a:t>
            </a:r>
          </a:p>
          <a:p>
            <a:pPr marL="285750" indent="-285750">
              <a:spcAft>
                <a:spcPts val="600"/>
              </a:spcAft>
              <a:buFont typeface="Wingdings" panose="05000000000000000000" pitchFamily="2" charset="2"/>
              <a:buChar char="v"/>
            </a:pPr>
            <a:r>
              <a:rPr lang="en-US" sz="1700" u="sng" dirty="0">
                <a:solidFill>
                  <a:srgbClr val="002F67"/>
                </a:solidFill>
              </a:rPr>
              <a:t>Supplier keeps a wider range of color data than that of the company.</a:t>
            </a:r>
            <a:r>
              <a:rPr lang="en-US" sz="1700" dirty="0">
                <a:solidFill>
                  <a:srgbClr val="002F67"/>
                </a:solidFill>
              </a:rPr>
              <a:t> A color mappings file in Excel format was created for those and the colors were transformed accordingly.</a:t>
            </a:r>
          </a:p>
          <a:p>
            <a:pPr marL="285750" indent="-285750">
              <a:spcAft>
                <a:spcPts val="600"/>
              </a:spcAft>
              <a:buFont typeface="Wingdings" panose="05000000000000000000" pitchFamily="2" charset="2"/>
              <a:buChar char="v"/>
            </a:pPr>
            <a:r>
              <a:rPr lang="en-US" sz="1700" dirty="0">
                <a:solidFill>
                  <a:srgbClr val="002F67"/>
                </a:solidFill>
              </a:rPr>
              <a:t>Condition of the vehicle: Actually, the target dataset bears info like whether the vehicle has gone under a change of parts or not, whether it has been refurbished or not. </a:t>
            </a:r>
            <a:r>
              <a:rPr lang="en-US" sz="1700" u="sng" dirty="0">
                <a:solidFill>
                  <a:srgbClr val="002F67"/>
                </a:solidFill>
              </a:rPr>
              <a:t>The condition field in the source dataset, however, holds data about the age of car.</a:t>
            </a:r>
            <a:r>
              <a:rPr lang="en-US" sz="1700" dirty="0">
                <a:solidFill>
                  <a:srgbClr val="002F67"/>
                </a:solidFill>
              </a:rPr>
              <a:t> For the time being, </a:t>
            </a:r>
            <a:r>
              <a:rPr lang="en-US" sz="1700" dirty="0" err="1">
                <a:solidFill>
                  <a:srgbClr val="002F67"/>
                </a:solidFill>
              </a:rPr>
              <a:t>oldtimer</a:t>
            </a:r>
            <a:r>
              <a:rPr lang="en-US" sz="1700" dirty="0">
                <a:solidFill>
                  <a:srgbClr val="002F67"/>
                </a:solidFill>
              </a:rPr>
              <a:t> and occasion cars were transformed as “Used” and “Neu” and “</a:t>
            </a:r>
            <a:r>
              <a:rPr lang="en-US" sz="1700" dirty="0" err="1">
                <a:solidFill>
                  <a:srgbClr val="002F67"/>
                </a:solidFill>
              </a:rPr>
              <a:t>Vorführmodell</a:t>
            </a:r>
            <a:r>
              <a:rPr lang="en-US" sz="1700" dirty="0">
                <a:solidFill>
                  <a:srgbClr val="002F67"/>
                </a:solidFill>
              </a:rPr>
              <a:t>” were transformed as “New”.</a:t>
            </a:r>
          </a:p>
          <a:p>
            <a:pPr marL="285750" indent="-285750">
              <a:spcAft>
                <a:spcPts val="600"/>
              </a:spcAft>
              <a:buFont typeface="Wingdings" panose="05000000000000000000" pitchFamily="2" charset="2"/>
              <a:buChar char="v"/>
            </a:pPr>
            <a:r>
              <a:rPr lang="en-US" sz="1700" dirty="0">
                <a:solidFill>
                  <a:srgbClr val="002F67"/>
                </a:solidFill>
              </a:rPr>
              <a:t>Price on request was one of the info which is not supplied by the supplier. There is no means to deduct the value of this field in the target dataset. However, 75% of the records in the target dataset were “False”. Assuming this field is to be manually updated by the customer, the supplier data was given a default  value of “False”</a:t>
            </a:r>
          </a:p>
          <a:p>
            <a:pPr marL="285750" indent="-285750">
              <a:spcAft>
                <a:spcPts val="600"/>
              </a:spcAft>
              <a:buFont typeface="Wingdings" panose="05000000000000000000" pitchFamily="2" charset="2"/>
              <a:buChar char="v"/>
            </a:pPr>
            <a:endParaRPr lang="en-US" sz="1700" dirty="0">
              <a:solidFill>
                <a:srgbClr val="002F67"/>
              </a:solidFill>
            </a:endParaRPr>
          </a:p>
          <a:p>
            <a:pPr marL="285750" indent="-285750">
              <a:spcAft>
                <a:spcPts val="600"/>
              </a:spcAft>
              <a:buFont typeface="Wingdings" panose="05000000000000000000" pitchFamily="2" charset="2"/>
              <a:buChar char="v"/>
            </a:pPr>
            <a:endParaRPr lang="en-CH" sz="1700" dirty="0">
              <a:solidFill>
                <a:srgbClr val="002F67"/>
              </a:solidFill>
            </a:endParaRPr>
          </a:p>
        </p:txBody>
      </p:sp>
      <p:grpSp>
        <p:nvGrpSpPr>
          <p:cNvPr id="37" name="Group 36">
            <a:extLst>
              <a:ext uri="{FF2B5EF4-FFF2-40B4-BE49-F238E27FC236}">
                <a16:creationId xmlns:a16="http://schemas.microsoft.com/office/drawing/2014/main" id="{14D208F3-E73F-47B2-A273-0E9EF1A49CB6}"/>
              </a:ext>
            </a:extLst>
          </p:cNvPr>
          <p:cNvGrpSpPr/>
          <p:nvPr/>
        </p:nvGrpSpPr>
        <p:grpSpPr>
          <a:xfrm>
            <a:off x="333375" y="1614487"/>
            <a:ext cx="2242800" cy="3629025"/>
            <a:chOff x="333375" y="1614487"/>
            <a:chExt cx="2242800" cy="3629025"/>
          </a:xfrm>
          <a:effectLst>
            <a:outerShdw blurRad="50800" dist="38100" dir="2700000" algn="tl" rotWithShape="0">
              <a:prstClr val="black">
                <a:alpha val="40000"/>
              </a:prstClr>
            </a:outerShdw>
          </a:effectLst>
        </p:grpSpPr>
        <p:cxnSp>
          <p:nvCxnSpPr>
            <p:cNvPr id="38" name="Straight Connector 37">
              <a:extLst>
                <a:ext uri="{FF2B5EF4-FFF2-40B4-BE49-F238E27FC236}">
                  <a16:creationId xmlns:a16="http://schemas.microsoft.com/office/drawing/2014/main" id="{E31EEE7F-3591-44E9-8EE8-53E47BB152F4}"/>
                </a:ext>
              </a:extLst>
            </p:cNvPr>
            <p:cNvCxnSpPr>
              <a:cxnSpLocks/>
            </p:cNvCxnSpPr>
            <p:nvPr/>
          </p:nvCxnSpPr>
          <p:spPr>
            <a:xfrm>
              <a:off x="342901" y="1660308"/>
              <a:ext cx="2228754"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531C536-4F69-4371-B37A-14FF64120207}"/>
                </a:ext>
              </a:extLst>
            </p:cNvPr>
            <p:cNvCxnSpPr>
              <a:cxnSpLocks/>
            </p:cNvCxnSpPr>
            <p:nvPr/>
          </p:nvCxnSpPr>
          <p:spPr>
            <a:xfrm>
              <a:off x="383506" y="1623651"/>
              <a:ext cx="0" cy="361986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4EAC6C9-811C-4F63-BC4E-8C45906FD42D}"/>
                </a:ext>
              </a:extLst>
            </p:cNvPr>
            <p:cNvCxnSpPr>
              <a:cxnSpLocks/>
            </p:cNvCxnSpPr>
            <p:nvPr/>
          </p:nvCxnSpPr>
          <p:spPr>
            <a:xfrm>
              <a:off x="333375" y="5206855"/>
              <a:ext cx="2242800"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BD831F2-F1EC-44F2-B6C1-5D5F841009E7}"/>
                </a:ext>
              </a:extLst>
            </p:cNvPr>
            <p:cNvCxnSpPr>
              <a:cxnSpLocks/>
            </p:cNvCxnSpPr>
            <p:nvPr/>
          </p:nvCxnSpPr>
          <p:spPr>
            <a:xfrm>
              <a:off x="2534460" y="1614487"/>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E57F848-3BA1-4617-B5A1-0C1A11414A5E}"/>
                </a:ext>
              </a:extLst>
            </p:cNvPr>
            <p:cNvCxnSpPr>
              <a:cxnSpLocks/>
            </p:cNvCxnSpPr>
            <p:nvPr/>
          </p:nvCxnSpPr>
          <p:spPr>
            <a:xfrm>
              <a:off x="2534460" y="4473718"/>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85848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7C4358-E68F-4B0A-8725-F9D706F81148}"/>
              </a:ext>
            </a:extLst>
          </p:cNvPr>
          <p:cNvPicPr>
            <a:picLocks noChangeAspect="1"/>
          </p:cNvPicPr>
          <p:nvPr/>
        </p:nvPicPr>
        <p:blipFill rotWithShape="1">
          <a:blip r:embed="rId2">
            <a:extLst>
              <a:ext uri="{28A0092B-C50C-407E-A947-70E740481C1C}">
                <a14:useLocalDpi xmlns:a14="http://schemas.microsoft.com/office/drawing/2010/main" val="0"/>
              </a:ext>
            </a:extLst>
          </a:blip>
          <a:srcRect l="20028" r="20471"/>
          <a:stretch/>
        </p:blipFill>
        <p:spPr>
          <a:xfrm>
            <a:off x="2028" y="0"/>
            <a:ext cx="2914648" cy="6858000"/>
          </a:xfrm>
          <a:prstGeom prst="rect">
            <a:avLst/>
          </a:prstGeom>
        </p:spPr>
      </p:pic>
      <p:sp>
        <p:nvSpPr>
          <p:cNvPr id="3" name="Rectangle 2">
            <a:extLst>
              <a:ext uri="{FF2B5EF4-FFF2-40B4-BE49-F238E27FC236}">
                <a16:creationId xmlns:a16="http://schemas.microsoft.com/office/drawing/2014/main" id="{495F54C7-F051-456D-B23C-21D4AB5AEA27}"/>
              </a:ext>
            </a:extLst>
          </p:cNvPr>
          <p:cNvSpPr/>
          <p:nvPr/>
        </p:nvSpPr>
        <p:spPr>
          <a:xfrm>
            <a:off x="-3278" y="0"/>
            <a:ext cx="2927344" cy="6858000"/>
          </a:xfrm>
          <a:prstGeom prst="rect">
            <a:avLst/>
          </a:prstGeom>
          <a:solidFill>
            <a:srgbClr val="00B6EA">
              <a:alpha val="77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7" name="Group 26">
            <a:extLst>
              <a:ext uri="{FF2B5EF4-FFF2-40B4-BE49-F238E27FC236}">
                <a16:creationId xmlns:a16="http://schemas.microsoft.com/office/drawing/2014/main" id="{26790FAB-3B2F-4BAA-BCFC-24235E1EFD81}"/>
              </a:ext>
            </a:extLst>
          </p:cNvPr>
          <p:cNvGrpSpPr/>
          <p:nvPr/>
        </p:nvGrpSpPr>
        <p:grpSpPr>
          <a:xfrm>
            <a:off x="333375" y="1614487"/>
            <a:ext cx="2242800" cy="3629025"/>
            <a:chOff x="333375" y="1614487"/>
            <a:chExt cx="2242800" cy="3629025"/>
          </a:xfrm>
          <a:effectLst>
            <a:outerShdw blurRad="50800" dist="38100" dir="2700000" algn="tl" rotWithShape="0">
              <a:prstClr val="black">
                <a:alpha val="40000"/>
              </a:prstClr>
            </a:outerShdw>
          </a:effectLst>
        </p:grpSpPr>
        <p:cxnSp>
          <p:nvCxnSpPr>
            <p:cNvPr id="5" name="Straight Connector 4">
              <a:extLst>
                <a:ext uri="{FF2B5EF4-FFF2-40B4-BE49-F238E27FC236}">
                  <a16:creationId xmlns:a16="http://schemas.microsoft.com/office/drawing/2014/main" id="{89FBCB53-CFA5-4A8A-8CEE-EAC0DC9330E8}"/>
                </a:ext>
              </a:extLst>
            </p:cNvPr>
            <p:cNvCxnSpPr>
              <a:cxnSpLocks/>
            </p:cNvCxnSpPr>
            <p:nvPr/>
          </p:nvCxnSpPr>
          <p:spPr>
            <a:xfrm>
              <a:off x="342901" y="1660308"/>
              <a:ext cx="2228754"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F0FA621-4E95-4AF6-8F87-F2BCE0D6B712}"/>
                </a:ext>
              </a:extLst>
            </p:cNvPr>
            <p:cNvCxnSpPr>
              <a:cxnSpLocks/>
            </p:cNvCxnSpPr>
            <p:nvPr/>
          </p:nvCxnSpPr>
          <p:spPr>
            <a:xfrm>
              <a:off x="383506" y="1623651"/>
              <a:ext cx="0" cy="361986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41D868F-BD7E-451F-ABD1-A67ECFB4F1E7}"/>
                </a:ext>
              </a:extLst>
            </p:cNvPr>
            <p:cNvCxnSpPr>
              <a:cxnSpLocks/>
            </p:cNvCxnSpPr>
            <p:nvPr/>
          </p:nvCxnSpPr>
          <p:spPr>
            <a:xfrm>
              <a:off x="333375" y="5206855"/>
              <a:ext cx="2242800"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F46780D-55EA-4625-ABD1-A41A5B698946}"/>
                </a:ext>
              </a:extLst>
            </p:cNvPr>
            <p:cNvCxnSpPr>
              <a:cxnSpLocks/>
            </p:cNvCxnSpPr>
            <p:nvPr/>
          </p:nvCxnSpPr>
          <p:spPr>
            <a:xfrm>
              <a:off x="2534460" y="1614487"/>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DCA3248-2680-4E64-BAA3-81EBE07A8E08}"/>
                </a:ext>
              </a:extLst>
            </p:cNvPr>
            <p:cNvCxnSpPr>
              <a:cxnSpLocks/>
            </p:cNvCxnSpPr>
            <p:nvPr/>
          </p:nvCxnSpPr>
          <p:spPr>
            <a:xfrm>
              <a:off x="2534460" y="4473718"/>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4" name="TextBox 23">
            <a:extLst>
              <a:ext uri="{FF2B5EF4-FFF2-40B4-BE49-F238E27FC236}">
                <a16:creationId xmlns:a16="http://schemas.microsoft.com/office/drawing/2014/main" id="{1E85CAFE-F6B7-4DFF-B09A-5CED86700CD9}"/>
              </a:ext>
            </a:extLst>
          </p:cNvPr>
          <p:cNvSpPr txBox="1"/>
          <p:nvPr/>
        </p:nvSpPr>
        <p:spPr>
          <a:xfrm>
            <a:off x="-426599" y="2823341"/>
            <a:ext cx="3295650" cy="1200329"/>
          </a:xfrm>
          <a:prstGeom prst="rect">
            <a:avLst/>
          </a:prstGeom>
          <a:noFill/>
        </p:spPr>
        <p:txBody>
          <a:bodyPr wrap="square" rtlCol="0">
            <a:spAutoFit/>
          </a:bodyPr>
          <a:lstStyle/>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POTENTIAL</a:t>
            </a:r>
          </a:p>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CHANGES</a:t>
            </a:r>
            <a:endParaRPr lang="en-CH"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endParaRPr>
          </a:p>
        </p:txBody>
      </p:sp>
      <p:sp>
        <p:nvSpPr>
          <p:cNvPr id="25" name="TextBox 24">
            <a:extLst>
              <a:ext uri="{FF2B5EF4-FFF2-40B4-BE49-F238E27FC236}">
                <a16:creationId xmlns:a16="http://schemas.microsoft.com/office/drawing/2014/main" id="{D544BFA5-7229-467D-B6F0-1F154DFA26A0}"/>
              </a:ext>
            </a:extLst>
          </p:cNvPr>
          <p:cNvSpPr txBox="1"/>
          <p:nvPr/>
        </p:nvSpPr>
        <p:spPr>
          <a:xfrm>
            <a:off x="3953435" y="475563"/>
            <a:ext cx="7800416" cy="6771084"/>
          </a:xfrm>
          <a:prstGeom prst="rect">
            <a:avLst/>
          </a:prstGeom>
          <a:noFill/>
        </p:spPr>
        <p:txBody>
          <a:bodyPr wrap="square" rtlCol="0">
            <a:spAutoFit/>
          </a:bodyPr>
          <a:lstStyle/>
          <a:p>
            <a:pPr marL="285750" indent="-285750">
              <a:spcAft>
                <a:spcPts val="600"/>
              </a:spcAft>
              <a:buFont typeface="Wingdings" panose="05000000000000000000" pitchFamily="2" charset="2"/>
              <a:buChar char="v"/>
            </a:pPr>
            <a:r>
              <a:rPr lang="en-US" sz="1700" dirty="0">
                <a:solidFill>
                  <a:srgbClr val="002F67"/>
                </a:solidFill>
              </a:rPr>
              <a:t>All the changes mentioned in the previous slides could be automated so that the transformation and integration of the data process can be initiated by an operator.</a:t>
            </a:r>
          </a:p>
          <a:p>
            <a:pPr marL="285750" indent="-285750">
              <a:spcAft>
                <a:spcPts val="600"/>
              </a:spcAft>
              <a:buFont typeface="Wingdings" panose="05000000000000000000" pitchFamily="2" charset="2"/>
              <a:buChar char="v"/>
            </a:pPr>
            <a:r>
              <a:rPr lang="en-US" sz="1700" dirty="0">
                <a:solidFill>
                  <a:srgbClr val="002F67"/>
                </a:solidFill>
              </a:rPr>
              <a:t>As a next step, the process could be transformed into a fully automated one. For that end, the automated steps should be extended to include the extraction and loading of the supplier data.</a:t>
            </a:r>
          </a:p>
          <a:p>
            <a:pPr marL="285750" indent="-285750">
              <a:spcAft>
                <a:spcPts val="600"/>
              </a:spcAft>
              <a:buFont typeface="Wingdings" panose="05000000000000000000" pitchFamily="2" charset="2"/>
              <a:buChar char="v"/>
            </a:pPr>
            <a:r>
              <a:rPr lang="en-US" sz="1700" dirty="0">
                <a:solidFill>
                  <a:srgbClr val="002F67"/>
                </a:solidFill>
              </a:rPr>
              <a:t>In order to populate the country data from the input city data, a service or an API that communicates with </a:t>
            </a:r>
            <a:r>
              <a:rPr lang="en-US" sz="1700" dirty="0" err="1">
                <a:solidFill>
                  <a:srgbClr val="002F67"/>
                </a:solidFill>
              </a:rPr>
              <a:t>GeoNames</a:t>
            </a:r>
            <a:r>
              <a:rPr lang="en-US" sz="1700" dirty="0">
                <a:solidFill>
                  <a:srgbClr val="002F67"/>
                </a:solidFill>
              </a:rPr>
              <a:t> (or a similar database) could be utilized.</a:t>
            </a:r>
          </a:p>
          <a:p>
            <a:pPr marL="285750" indent="-285750">
              <a:spcAft>
                <a:spcPts val="600"/>
              </a:spcAft>
              <a:buFont typeface="Wingdings" panose="05000000000000000000" pitchFamily="2" charset="2"/>
              <a:buChar char="v"/>
            </a:pPr>
            <a:r>
              <a:rPr lang="en-US" sz="1700" dirty="0">
                <a:solidFill>
                  <a:srgbClr val="002F67"/>
                </a:solidFill>
              </a:rPr>
              <a:t>Please refer to the 7</a:t>
            </a:r>
            <a:r>
              <a:rPr lang="en-US" sz="1700" baseline="30000" dirty="0">
                <a:solidFill>
                  <a:srgbClr val="002F67"/>
                </a:solidFill>
              </a:rPr>
              <a:t>th</a:t>
            </a:r>
            <a:r>
              <a:rPr lang="en-US" sz="1700" dirty="0">
                <a:solidFill>
                  <a:srgbClr val="002F67"/>
                </a:solidFill>
              </a:rPr>
              <a:t> and the 8</a:t>
            </a:r>
            <a:r>
              <a:rPr lang="en-US" sz="1700" baseline="30000" dirty="0">
                <a:solidFill>
                  <a:srgbClr val="002F67"/>
                </a:solidFill>
              </a:rPr>
              <a:t>th</a:t>
            </a:r>
            <a:r>
              <a:rPr lang="en-US" sz="1700" dirty="0">
                <a:solidFill>
                  <a:srgbClr val="002F67"/>
                </a:solidFill>
              </a:rPr>
              <a:t> slides for the inconsistent, missing or erroneous attributes in the company database: Working together with the company, an automated method to heal / regenerate the company data could be formulated.</a:t>
            </a:r>
          </a:p>
          <a:p>
            <a:pPr marL="285750" indent="-285750">
              <a:spcAft>
                <a:spcPts val="600"/>
              </a:spcAft>
              <a:buFont typeface="Wingdings" panose="05000000000000000000" pitchFamily="2" charset="2"/>
              <a:buChar char="v"/>
            </a:pPr>
            <a:r>
              <a:rPr lang="en-US" sz="1700" dirty="0">
                <a:solidFill>
                  <a:srgbClr val="002F67"/>
                </a:solidFill>
              </a:rPr>
              <a:t>The data in question can be potentially integrated with company’s sales and CRM modules so that questions like below could be answered with more confidence:</a:t>
            </a:r>
          </a:p>
          <a:p>
            <a:pPr marL="742950" lvl="1" indent="-285750">
              <a:spcAft>
                <a:spcPts val="600"/>
              </a:spcAft>
              <a:buFont typeface="Arial" panose="020B0604020202020204" pitchFamily="34" charset="0"/>
              <a:buChar char="•"/>
            </a:pPr>
            <a:r>
              <a:rPr lang="en-US" sz="1700" b="1" i="1" dirty="0">
                <a:solidFill>
                  <a:srgbClr val="002F67"/>
                </a:solidFill>
              </a:rPr>
              <a:t>Which make has the highest sales number?</a:t>
            </a:r>
          </a:p>
          <a:p>
            <a:pPr marL="742950" lvl="1" indent="-285750">
              <a:spcAft>
                <a:spcPts val="600"/>
              </a:spcAft>
              <a:buFont typeface="Arial" panose="020B0604020202020204" pitchFamily="34" charset="0"/>
              <a:buChar char="•"/>
            </a:pPr>
            <a:r>
              <a:rPr lang="en-US" sz="1700" b="1" i="1" dirty="0">
                <a:solidFill>
                  <a:srgbClr val="002F67"/>
                </a:solidFill>
              </a:rPr>
              <a:t>Which customers segments prefer which makes, which body type, which color, which condition etc.? </a:t>
            </a:r>
          </a:p>
          <a:p>
            <a:pPr marL="742950" lvl="1" indent="-285750">
              <a:spcAft>
                <a:spcPts val="600"/>
              </a:spcAft>
              <a:buFont typeface="Arial" panose="020B0604020202020204" pitchFamily="34" charset="0"/>
              <a:buChar char="•"/>
            </a:pPr>
            <a:r>
              <a:rPr lang="en-US" sz="1700" b="1" i="1" dirty="0">
                <a:solidFill>
                  <a:srgbClr val="002F67"/>
                </a:solidFill>
              </a:rPr>
              <a:t>Can we break the car data into several segments so as to understand customer behavior better and target customers accordingly?</a:t>
            </a:r>
          </a:p>
          <a:p>
            <a:pPr marL="742950" lvl="1" indent="-285750">
              <a:spcAft>
                <a:spcPts val="600"/>
              </a:spcAft>
              <a:buFont typeface="Arial" panose="020B0604020202020204" pitchFamily="34" charset="0"/>
              <a:buChar char="•"/>
            </a:pPr>
            <a:r>
              <a:rPr lang="en-US" sz="1700" b="1" i="1" dirty="0">
                <a:solidFill>
                  <a:srgbClr val="002F67"/>
                </a:solidFill>
              </a:rPr>
              <a:t>Which car features should we include in the search filters on the website?</a:t>
            </a:r>
          </a:p>
          <a:p>
            <a:pPr marL="742950" lvl="1" indent="-285750">
              <a:spcAft>
                <a:spcPts val="600"/>
              </a:spcAft>
              <a:buFont typeface="Arial" panose="020B0604020202020204" pitchFamily="34" charset="0"/>
              <a:buChar char="•"/>
            </a:pPr>
            <a:r>
              <a:rPr lang="en-US" sz="1700" b="1" i="1" dirty="0">
                <a:solidFill>
                  <a:srgbClr val="002F67"/>
                </a:solidFill>
              </a:rPr>
              <a:t>Which car features should we emphasize in our next campaign? </a:t>
            </a:r>
          </a:p>
          <a:p>
            <a:pPr marL="285750" indent="-285750">
              <a:spcAft>
                <a:spcPts val="600"/>
              </a:spcAft>
              <a:buFont typeface="Wingdings" panose="05000000000000000000" pitchFamily="2" charset="2"/>
              <a:buChar char="v"/>
            </a:pPr>
            <a:endParaRPr lang="en-US" sz="1700" dirty="0">
              <a:solidFill>
                <a:srgbClr val="002F67"/>
              </a:solidFill>
            </a:endParaRPr>
          </a:p>
          <a:p>
            <a:pPr marL="285750" indent="-285750">
              <a:spcAft>
                <a:spcPts val="600"/>
              </a:spcAft>
              <a:buFont typeface="Wingdings" panose="05000000000000000000" pitchFamily="2" charset="2"/>
              <a:buChar char="v"/>
            </a:pPr>
            <a:endParaRPr lang="en-US" sz="1700" dirty="0">
              <a:solidFill>
                <a:srgbClr val="002F67"/>
              </a:solidFill>
            </a:endParaRPr>
          </a:p>
          <a:p>
            <a:pPr marL="285750" indent="-285750">
              <a:spcAft>
                <a:spcPts val="600"/>
              </a:spcAft>
              <a:buFont typeface="Wingdings" panose="05000000000000000000" pitchFamily="2" charset="2"/>
              <a:buChar char="v"/>
            </a:pPr>
            <a:endParaRPr lang="en-CH" sz="1700" dirty="0">
              <a:solidFill>
                <a:srgbClr val="002F67"/>
              </a:solidFill>
            </a:endParaRPr>
          </a:p>
        </p:txBody>
      </p:sp>
    </p:spTree>
    <p:extLst>
      <p:ext uri="{BB962C8B-B14F-4D97-AF65-F5344CB8AC3E}">
        <p14:creationId xmlns:p14="http://schemas.microsoft.com/office/powerpoint/2010/main" val="1902844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641172C-FED7-48EC-BED6-236ABBEFFEDE}"/>
              </a:ext>
            </a:extLst>
          </p:cNvPr>
          <p:cNvPicPr>
            <a:picLocks noChangeAspect="1"/>
          </p:cNvPicPr>
          <p:nvPr/>
        </p:nvPicPr>
        <p:blipFill rotWithShape="1">
          <a:blip r:embed="rId2">
            <a:extLst>
              <a:ext uri="{28A0092B-C50C-407E-A947-70E740481C1C}">
                <a14:useLocalDpi xmlns:a14="http://schemas.microsoft.com/office/drawing/2010/main" val="0"/>
              </a:ext>
            </a:extLst>
          </a:blip>
          <a:srcRect l="20028" r="20471"/>
          <a:stretch/>
        </p:blipFill>
        <p:spPr>
          <a:xfrm>
            <a:off x="2028" y="0"/>
            <a:ext cx="2914648" cy="6858000"/>
          </a:xfrm>
          <a:prstGeom prst="rect">
            <a:avLst/>
          </a:prstGeom>
        </p:spPr>
      </p:pic>
      <p:sp>
        <p:nvSpPr>
          <p:cNvPr id="3" name="Rectangle 2">
            <a:extLst>
              <a:ext uri="{FF2B5EF4-FFF2-40B4-BE49-F238E27FC236}">
                <a16:creationId xmlns:a16="http://schemas.microsoft.com/office/drawing/2014/main" id="{49B24851-FB93-40E6-B967-F6B5C829FDD6}"/>
              </a:ext>
            </a:extLst>
          </p:cNvPr>
          <p:cNvSpPr/>
          <p:nvPr/>
        </p:nvSpPr>
        <p:spPr>
          <a:xfrm>
            <a:off x="-3278" y="0"/>
            <a:ext cx="2927344" cy="6858000"/>
          </a:xfrm>
          <a:prstGeom prst="rect">
            <a:avLst/>
          </a:prstGeom>
          <a:solidFill>
            <a:srgbClr val="00B6EA">
              <a:alpha val="77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 name="TextBox 3">
            <a:extLst>
              <a:ext uri="{FF2B5EF4-FFF2-40B4-BE49-F238E27FC236}">
                <a16:creationId xmlns:a16="http://schemas.microsoft.com/office/drawing/2014/main" id="{9319C533-B260-4024-A0B7-6C1152A21D4D}"/>
              </a:ext>
            </a:extLst>
          </p:cNvPr>
          <p:cNvSpPr txBox="1"/>
          <p:nvPr/>
        </p:nvSpPr>
        <p:spPr>
          <a:xfrm>
            <a:off x="-426599" y="3101251"/>
            <a:ext cx="3295650" cy="646331"/>
          </a:xfrm>
          <a:prstGeom prst="rect">
            <a:avLst/>
          </a:prstGeom>
          <a:noFill/>
        </p:spPr>
        <p:txBody>
          <a:bodyPr wrap="square" rtlCol="0">
            <a:spAutoFit/>
          </a:bodyPr>
          <a:lstStyle/>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CONCLUSION</a:t>
            </a:r>
            <a:endParaRPr lang="en-CH"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endParaRPr>
          </a:p>
        </p:txBody>
      </p:sp>
      <p:sp>
        <p:nvSpPr>
          <p:cNvPr id="7" name="TextBox 6">
            <a:extLst>
              <a:ext uri="{FF2B5EF4-FFF2-40B4-BE49-F238E27FC236}">
                <a16:creationId xmlns:a16="http://schemas.microsoft.com/office/drawing/2014/main" id="{4939F34D-09A0-40A4-BCC1-B52F8E7CC023}"/>
              </a:ext>
            </a:extLst>
          </p:cNvPr>
          <p:cNvSpPr txBox="1"/>
          <p:nvPr/>
        </p:nvSpPr>
        <p:spPr>
          <a:xfrm>
            <a:off x="3857625" y="390525"/>
            <a:ext cx="7896225" cy="430887"/>
          </a:xfrm>
          <a:prstGeom prst="rect">
            <a:avLst/>
          </a:prstGeom>
          <a:noFill/>
        </p:spPr>
        <p:txBody>
          <a:bodyPr wrap="square" rtlCol="0">
            <a:spAutoFit/>
          </a:bodyPr>
          <a:lstStyle/>
          <a:p>
            <a:r>
              <a:rPr lang="en-US" sz="2200" b="1" dirty="0">
                <a:solidFill>
                  <a:srgbClr val="002F67"/>
                </a:solidFill>
              </a:rPr>
              <a:t>SUGGESTIONS	</a:t>
            </a:r>
            <a:endParaRPr lang="en-CH" sz="2200" b="1" dirty="0">
              <a:solidFill>
                <a:srgbClr val="002F67"/>
              </a:solidFill>
            </a:endParaRPr>
          </a:p>
        </p:txBody>
      </p:sp>
      <p:sp>
        <p:nvSpPr>
          <p:cNvPr id="8" name="TextBox 7">
            <a:extLst>
              <a:ext uri="{FF2B5EF4-FFF2-40B4-BE49-F238E27FC236}">
                <a16:creationId xmlns:a16="http://schemas.microsoft.com/office/drawing/2014/main" id="{2D41BC84-DE83-4256-B9F2-678E7EC2ED17}"/>
              </a:ext>
            </a:extLst>
          </p:cNvPr>
          <p:cNvSpPr txBox="1"/>
          <p:nvPr/>
        </p:nvSpPr>
        <p:spPr>
          <a:xfrm>
            <a:off x="3867149" y="813316"/>
            <a:ext cx="7896225" cy="4785926"/>
          </a:xfrm>
          <a:prstGeom prst="rect">
            <a:avLst/>
          </a:prstGeom>
          <a:noFill/>
        </p:spPr>
        <p:txBody>
          <a:bodyPr wrap="square" rtlCol="0">
            <a:spAutoFit/>
          </a:bodyPr>
          <a:lstStyle/>
          <a:p>
            <a:pPr marL="285750" indent="-285750">
              <a:buFont typeface="Wingdings" panose="05000000000000000000" pitchFamily="2" charset="2"/>
              <a:buChar char="v"/>
            </a:pPr>
            <a:r>
              <a:rPr lang="en-US" sz="1700" dirty="0">
                <a:solidFill>
                  <a:srgbClr val="002F67"/>
                </a:solidFill>
              </a:rPr>
              <a:t>In order to be able to assess the current product set shrewdly and take sound decisions, the records should be accurate. We suggest that the inconsistent, missing or erroneous values in the car database are regenerated either manually or utilizing automation.</a:t>
            </a:r>
          </a:p>
          <a:p>
            <a:pPr marL="285750" indent="-285750">
              <a:buFont typeface="Wingdings" panose="05000000000000000000" pitchFamily="2" charset="2"/>
              <a:buChar char="v"/>
            </a:pPr>
            <a:endParaRPr lang="en-US" sz="1700" dirty="0">
              <a:solidFill>
                <a:srgbClr val="002F67"/>
              </a:solidFill>
            </a:endParaRPr>
          </a:p>
          <a:p>
            <a:pPr marL="285750" indent="-285750">
              <a:spcAft>
                <a:spcPts val="600"/>
              </a:spcAft>
              <a:buFont typeface="Wingdings" panose="05000000000000000000" pitchFamily="2" charset="2"/>
              <a:buChar char="v"/>
            </a:pPr>
            <a:r>
              <a:rPr lang="en-US" sz="1700" dirty="0">
                <a:solidFill>
                  <a:srgbClr val="002F67"/>
                </a:solidFill>
              </a:rPr>
              <a:t>There is no matching field in the company dataset for many of the features which are actually present in the dataset provided by the supplier. These were treated as redundant and dropped. However, we believe that several of these unused features are actually significant to the product and the company could have made use of them, such as </a:t>
            </a:r>
            <a:r>
              <a:rPr lang="en-US" sz="1700" dirty="0" err="1">
                <a:solidFill>
                  <a:srgbClr val="002F67"/>
                </a:solidFill>
              </a:rPr>
              <a:t>ccm</a:t>
            </a:r>
            <a:r>
              <a:rPr lang="en-US" sz="1700" dirty="0">
                <a:solidFill>
                  <a:srgbClr val="002F67"/>
                </a:solidFill>
              </a:rPr>
              <a:t>, horse power, fuel type, CO2 emission rating.</a:t>
            </a:r>
          </a:p>
          <a:p>
            <a:pPr marL="285750" indent="-285750">
              <a:spcAft>
                <a:spcPts val="600"/>
              </a:spcAft>
              <a:buFont typeface="Wingdings" panose="05000000000000000000" pitchFamily="2" charset="2"/>
              <a:buChar char="v"/>
            </a:pPr>
            <a:endParaRPr lang="en-US" sz="1700" dirty="0">
              <a:solidFill>
                <a:srgbClr val="002F67"/>
              </a:solidFill>
            </a:endParaRPr>
          </a:p>
          <a:p>
            <a:pPr marL="285750" indent="-285750">
              <a:spcAft>
                <a:spcPts val="600"/>
              </a:spcAft>
              <a:buFont typeface="Wingdings" panose="05000000000000000000" pitchFamily="2" charset="2"/>
              <a:buChar char="v"/>
            </a:pPr>
            <a:r>
              <a:rPr lang="en-US" sz="1700" dirty="0">
                <a:solidFill>
                  <a:srgbClr val="002F67"/>
                </a:solidFill>
              </a:rPr>
              <a:t>Likewise, there are some data which remain empty after the integration as they are not provided by the supplier, such as currency and drive type. We believe that it would be for the benefit of the company if those kind of data were demanded from the suppliers. </a:t>
            </a:r>
          </a:p>
          <a:p>
            <a:endParaRPr lang="en-US" sz="1700" dirty="0">
              <a:solidFill>
                <a:srgbClr val="002F67"/>
              </a:solidFill>
            </a:endParaRPr>
          </a:p>
          <a:p>
            <a:endParaRPr lang="en-CH" dirty="0">
              <a:solidFill>
                <a:srgbClr val="002F67"/>
              </a:solidFill>
            </a:endParaRPr>
          </a:p>
        </p:txBody>
      </p:sp>
      <p:grpSp>
        <p:nvGrpSpPr>
          <p:cNvPr id="13" name="Group 12">
            <a:extLst>
              <a:ext uri="{FF2B5EF4-FFF2-40B4-BE49-F238E27FC236}">
                <a16:creationId xmlns:a16="http://schemas.microsoft.com/office/drawing/2014/main" id="{CE753CF2-09DE-4001-97D5-57BC13C0E295}"/>
              </a:ext>
            </a:extLst>
          </p:cNvPr>
          <p:cNvGrpSpPr/>
          <p:nvPr/>
        </p:nvGrpSpPr>
        <p:grpSpPr>
          <a:xfrm>
            <a:off x="333375" y="1614487"/>
            <a:ext cx="2242800" cy="3629025"/>
            <a:chOff x="333375" y="1614487"/>
            <a:chExt cx="2242800" cy="3629025"/>
          </a:xfrm>
          <a:effectLst>
            <a:outerShdw blurRad="50800" dist="38100" dir="2700000" algn="tl" rotWithShape="0">
              <a:prstClr val="black">
                <a:alpha val="40000"/>
              </a:prstClr>
            </a:outerShdw>
          </a:effectLst>
        </p:grpSpPr>
        <p:cxnSp>
          <p:nvCxnSpPr>
            <p:cNvPr id="14" name="Straight Connector 13">
              <a:extLst>
                <a:ext uri="{FF2B5EF4-FFF2-40B4-BE49-F238E27FC236}">
                  <a16:creationId xmlns:a16="http://schemas.microsoft.com/office/drawing/2014/main" id="{5E3432F8-AAC6-454D-9E46-4F648A80E3B9}"/>
                </a:ext>
              </a:extLst>
            </p:cNvPr>
            <p:cNvCxnSpPr>
              <a:cxnSpLocks/>
            </p:cNvCxnSpPr>
            <p:nvPr/>
          </p:nvCxnSpPr>
          <p:spPr>
            <a:xfrm>
              <a:off x="342901" y="1660308"/>
              <a:ext cx="2228754"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12CBFDF-BACC-4208-BD3B-728062B8D854}"/>
                </a:ext>
              </a:extLst>
            </p:cNvPr>
            <p:cNvCxnSpPr>
              <a:cxnSpLocks/>
            </p:cNvCxnSpPr>
            <p:nvPr/>
          </p:nvCxnSpPr>
          <p:spPr>
            <a:xfrm>
              <a:off x="383506" y="1623651"/>
              <a:ext cx="0" cy="361986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FFC520B-3615-458F-8DED-B0ECCFF6DE02}"/>
                </a:ext>
              </a:extLst>
            </p:cNvPr>
            <p:cNvCxnSpPr>
              <a:cxnSpLocks/>
            </p:cNvCxnSpPr>
            <p:nvPr/>
          </p:nvCxnSpPr>
          <p:spPr>
            <a:xfrm>
              <a:off x="333375" y="5206855"/>
              <a:ext cx="2242800"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3D6276C-108B-432F-87C1-0E541FD4DAFB}"/>
                </a:ext>
              </a:extLst>
            </p:cNvPr>
            <p:cNvCxnSpPr>
              <a:cxnSpLocks/>
            </p:cNvCxnSpPr>
            <p:nvPr/>
          </p:nvCxnSpPr>
          <p:spPr>
            <a:xfrm>
              <a:off x="2534460" y="1614487"/>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35EE738-7490-40B7-B416-AAF29F9015DB}"/>
                </a:ext>
              </a:extLst>
            </p:cNvPr>
            <p:cNvCxnSpPr>
              <a:cxnSpLocks/>
            </p:cNvCxnSpPr>
            <p:nvPr/>
          </p:nvCxnSpPr>
          <p:spPr>
            <a:xfrm>
              <a:off x="2534460" y="4473718"/>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82910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ED09E01C-0577-4F7E-B5B4-F5962A914F0A}"/>
              </a:ext>
            </a:extLst>
          </p:cNvPr>
          <p:cNvSpPr/>
          <p:nvPr/>
        </p:nvSpPr>
        <p:spPr>
          <a:xfrm>
            <a:off x="4900112" y="0"/>
            <a:ext cx="7291888"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 name="TextBox 3">
            <a:extLst>
              <a:ext uri="{FF2B5EF4-FFF2-40B4-BE49-F238E27FC236}">
                <a16:creationId xmlns:a16="http://schemas.microsoft.com/office/drawing/2014/main" id="{53C78793-753E-4A1C-AF4F-A7C1741428CE}"/>
              </a:ext>
            </a:extLst>
          </p:cNvPr>
          <p:cNvSpPr txBox="1"/>
          <p:nvPr/>
        </p:nvSpPr>
        <p:spPr>
          <a:xfrm>
            <a:off x="7496172" y="195970"/>
            <a:ext cx="3476623" cy="923330"/>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sz="5400" b="1" dirty="0">
                <a:solidFill>
                  <a:srgbClr val="002F67"/>
                </a:solidFill>
              </a:rPr>
              <a:t>AGENDA</a:t>
            </a:r>
            <a:endParaRPr lang="en-CH" sz="5400" b="1" dirty="0">
              <a:solidFill>
                <a:srgbClr val="002F67"/>
              </a:solidFill>
            </a:endParaRPr>
          </a:p>
        </p:txBody>
      </p:sp>
      <p:sp>
        <p:nvSpPr>
          <p:cNvPr id="7" name="TextBox 6">
            <a:extLst>
              <a:ext uri="{FF2B5EF4-FFF2-40B4-BE49-F238E27FC236}">
                <a16:creationId xmlns:a16="http://schemas.microsoft.com/office/drawing/2014/main" id="{9C98BD75-837D-44E0-9C78-01D4D766EA15}"/>
              </a:ext>
            </a:extLst>
          </p:cNvPr>
          <p:cNvSpPr txBox="1"/>
          <p:nvPr/>
        </p:nvSpPr>
        <p:spPr>
          <a:xfrm>
            <a:off x="5429252" y="1097108"/>
            <a:ext cx="1019173" cy="830997"/>
          </a:xfrm>
          <a:prstGeom prst="rect">
            <a:avLst/>
          </a:prstGeom>
          <a:noFill/>
        </p:spPr>
        <p:txBody>
          <a:bodyPr wrap="square" rtlCol="0">
            <a:spAutoFit/>
          </a:bodyPr>
          <a:lstStyle/>
          <a:p>
            <a:r>
              <a:rPr lang="en-US" sz="4800" b="1" dirty="0">
                <a:solidFill>
                  <a:srgbClr val="002F67"/>
                </a:solidFill>
                <a:effectLst>
                  <a:outerShdw blurRad="50800" dist="38100" dir="2700000" algn="tl" rotWithShape="0">
                    <a:prstClr val="black">
                      <a:alpha val="40000"/>
                    </a:prstClr>
                  </a:outerShdw>
                </a:effectLst>
              </a:rPr>
              <a:t>01</a:t>
            </a:r>
            <a:endParaRPr lang="en-CH" sz="4800" b="1" dirty="0">
              <a:solidFill>
                <a:srgbClr val="002F67"/>
              </a:solidFill>
              <a:effectLst>
                <a:outerShdw blurRad="50800" dist="38100" dir="2700000" algn="tl" rotWithShape="0">
                  <a:prstClr val="black">
                    <a:alpha val="40000"/>
                  </a:prstClr>
                </a:outerShdw>
              </a:effectLst>
            </a:endParaRPr>
          </a:p>
        </p:txBody>
      </p:sp>
      <p:sp>
        <p:nvSpPr>
          <p:cNvPr id="8" name="TextBox 7">
            <a:extLst>
              <a:ext uri="{FF2B5EF4-FFF2-40B4-BE49-F238E27FC236}">
                <a16:creationId xmlns:a16="http://schemas.microsoft.com/office/drawing/2014/main" id="{89AC78C0-11AA-4DF9-B5A1-EC468B57F13C}"/>
              </a:ext>
            </a:extLst>
          </p:cNvPr>
          <p:cNvSpPr txBox="1"/>
          <p:nvPr/>
        </p:nvSpPr>
        <p:spPr>
          <a:xfrm>
            <a:off x="5429252" y="2200887"/>
            <a:ext cx="1019173" cy="830997"/>
          </a:xfrm>
          <a:prstGeom prst="rect">
            <a:avLst/>
          </a:prstGeom>
          <a:noFill/>
        </p:spPr>
        <p:txBody>
          <a:bodyPr wrap="square" rtlCol="0">
            <a:spAutoFit/>
          </a:bodyPr>
          <a:lstStyle/>
          <a:p>
            <a:r>
              <a:rPr lang="en-US" sz="4800" b="1" dirty="0">
                <a:solidFill>
                  <a:srgbClr val="002F67"/>
                </a:solidFill>
                <a:effectLst>
                  <a:outerShdw blurRad="50800" dist="38100" dir="2700000" algn="tl" rotWithShape="0">
                    <a:prstClr val="black">
                      <a:alpha val="40000"/>
                    </a:prstClr>
                  </a:outerShdw>
                </a:effectLst>
              </a:rPr>
              <a:t>02</a:t>
            </a:r>
            <a:endParaRPr lang="en-CH" sz="4800" b="1" dirty="0">
              <a:solidFill>
                <a:srgbClr val="002F67"/>
              </a:solidFill>
              <a:effectLst>
                <a:outerShdw blurRad="50800" dist="38100" dir="2700000" algn="tl" rotWithShape="0">
                  <a:prstClr val="black">
                    <a:alpha val="40000"/>
                  </a:prstClr>
                </a:outerShdw>
              </a:effectLst>
            </a:endParaRPr>
          </a:p>
        </p:txBody>
      </p:sp>
      <p:sp>
        <p:nvSpPr>
          <p:cNvPr id="9" name="TextBox 8">
            <a:extLst>
              <a:ext uri="{FF2B5EF4-FFF2-40B4-BE49-F238E27FC236}">
                <a16:creationId xmlns:a16="http://schemas.microsoft.com/office/drawing/2014/main" id="{66704088-9C44-48D0-978F-923E8E445046}"/>
              </a:ext>
            </a:extLst>
          </p:cNvPr>
          <p:cNvSpPr txBox="1"/>
          <p:nvPr/>
        </p:nvSpPr>
        <p:spPr>
          <a:xfrm>
            <a:off x="5429252" y="4398923"/>
            <a:ext cx="1019173" cy="830997"/>
          </a:xfrm>
          <a:prstGeom prst="rect">
            <a:avLst/>
          </a:prstGeom>
          <a:noFill/>
        </p:spPr>
        <p:txBody>
          <a:bodyPr wrap="square" rtlCol="0">
            <a:spAutoFit/>
          </a:bodyPr>
          <a:lstStyle/>
          <a:p>
            <a:r>
              <a:rPr lang="en-US" sz="4800" b="1" dirty="0">
                <a:solidFill>
                  <a:srgbClr val="002F67"/>
                </a:solidFill>
                <a:effectLst>
                  <a:outerShdw blurRad="50800" dist="38100" dir="2700000" algn="tl" rotWithShape="0">
                    <a:prstClr val="black">
                      <a:alpha val="40000"/>
                    </a:prstClr>
                  </a:outerShdw>
                </a:effectLst>
              </a:rPr>
              <a:t>04</a:t>
            </a:r>
            <a:endParaRPr lang="en-CH" sz="4800" b="1" dirty="0">
              <a:solidFill>
                <a:srgbClr val="002F67"/>
              </a:solidFill>
              <a:effectLst>
                <a:outerShdw blurRad="50800" dist="38100" dir="2700000" algn="tl" rotWithShape="0">
                  <a:prstClr val="black">
                    <a:alpha val="40000"/>
                  </a:prstClr>
                </a:outerShdw>
              </a:effectLst>
            </a:endParaRPr>
          </a:p>
        </p:txBody>
      </p:sp>
      <p:sp>
        <p:nvSpPr>
          <p:cNvPr id="10" name="TextBox 9">
            <a:extLst>
              <a:ext uri="{FF2B5EF4-FFF2-40B4-BE49-F238E27FC236}">
                <a16:creationId xmlns:a16="http://schemas.microsoft.com/office/drawing/2014/main" id="{7E5D21A2-D4B8-4C17-A98F-9EBD689E9E28}"/>
              </a:ext>
            </a:extLst>
          </p:cNvPr>
          <p:cNvSpPr txBox="1"/>
          <p:nvPr/>
        </p:nvSpPr>
        <p:spPr>
          <a:xfrm>
            <a:off x="5429252" y="5505502"/>
            <a:ext cx="1019173" cy="830997"/>
          </a:xfrm>
          <a:prstGeom prst="rect">
            <a:avLst/>
          </a:prstGeom>
          <a:noFill/>
        </p:spPr>
        <p:txBody>
          <a:bodyPr wrap="square" rtlCol="0">
            <a:spAutoFit/>
          </a:bodyPr>
          <a:lstStyle/>
          <a:p>
            <a:r>
              <a:rPr lang="en-US" sz="4800" b="1" dirty="0">
                <a:solidFill>
                  <a:srgbClr val="002F67"/>
                </a:solidFill>
                <a:effectLst>
                  <a:outerShdw blurRad="50800" dist="38100" dir="2700000" algn="tl" rotWithShape="0">
                    <a:prstClr val="black">
                      <a:alpha val="40000"/>
                    </a:prstClr>
                  </a:outerShdw>
                </a:effectLst>
              </a:rPr>
              <a:t>05</a:t>
            </a:r>
            <a:endParaRPr lang="en-CH" sz="4800" b="1" dirty="0">
              <a:solidFill>
                <a:srgbClr val="002F67"/>
              </a:solidFill>
              <a:effectLst>
                <a:outerShdw blurRad="50800" dist="38100" dir="2700000" algn="tl" rotWithShape="0">
                  <a:prstClr val="black">
                    <a:alpha val="40000"/>
                  </a:prstClr>
                </a:outerShdw>
              </a:effectLst>
            </a:endParaRPr>
          </a:p>
        </p:txBody>
      </p:sp>
      <p:sp>
        <p:nvSpPr>
          <p:cNvPr id="15" name="TextBox 14">
            <a:extLst>
              <a:ext uri="{FF2B5EF4-FFF2-40B4-BE49-F238E27FC236}">
                <a16:creationId xmlns:a16="http://schemas.microsoft.com/office/drawing/2014/main" id="{CA6139F1-B762-4A2A-8770-F8BB73E6BFB7}"/>
              </a:ext>
            </a:extLst>
          </p:cNvPr>
          <p:cNvSpPr txBox="1"/>
          <p:nvPr/>
        </p:nvSpPr>
        <p:spPr>
          <a:xfrm>
            <a:off x="5429252" y="3304666"/>
            <a:ext cx="1019173" cy="830997"/>
          </a:xfrm>
          <a:prstGeom prst="rect">
            <a:avLst/>
          </a:prstGeom>
          <a:noFill/>
        </p:spPr>
        <p:txBody>
          <a:bodyPr wrap="square" rtlCol="0">
            <a:spAutoFit/>
          </a:bodyPr>
          <a:lstStyle/>
          <a:p>
            <a:r>
              <a:rPr lang="en-US" sz="4800" b="1" dirty="0">
                <a:solidFill>
                  <a:srgbClr val="002F67"/>
                </a:solidFill>
                <a:effectLst>
                  <a:outerShdw blurRad="50800" dist="38100" dir="2700000" algn="tl" rotWithShape="0">
                    <a:prstClr val="black">
                      <a:alpha val="40000"/>
                    </a:prstClr>
                  </a:outerShdw>
                </a:effectLst>
              </a:rPr>
              <a:t>03</a:t>
            </a:r>
            <a:endParaRPr lang="en-CH" sz="4800" b="1" dirty="0">
              <a:solidFill>
                <a:srgbClr val="002F67"/>
              </a:solidFill>
              <a:effectLst>
                <a:outerShdw blurRad="50800" dist="38100" dir="2700000" algn="tl" rotWithShape="0">
                  <a:prstClr val="black">
                    <a:alpha val="40000"/>
                  </a:prstClr>
                </a:outerShdw>
              </a:effectLst>
            </a:endParaRPr>
          </a:p>
        </p:txBody>
      </p:sp>
      <p:sp>
        <p:nvSpPr>
          <p:cNvPr id="11" name="Rectangle: Rounded Corners 10">
            <a:extLst>
              <a:ext uri="{FF2B5EF4-FFF2-40B4-BE49-F238E27FC236}">
                <a16:creationId xmlns:a16="http://schemas.microsoft.com/office/drawing/2014/main" id="{76DF0CA0-9F9B-4C90-B50D-9D7408E0FBBE}"/>
              </a:ext>
            </a:extLst>
          </p:cNvPr>
          <p:cNvSpPr/>
          <p:nvPr/>
        </p:nvSpPr>
        <p:spPr>
          <a:xfrm>
            <a:off x="6448425" y="1310258"/>
            <a:ext cx="5029200" cy="468000"/>
          </a:xfrm>
          <a:prstGeom prst="roundRect">
            <a:avLst>
              <a:gd name="adj" fmla="val 3189"/>
            </a:avLst>
          </a:prstGeom>
          <a:solidFill>
            <a:srgbClr val="00B6EA"/>
          </a:solidFill>
          <a:ln>
            <a:noFill/>
          </a:ln>
          <a:effectLst>
            <a:outerShdw blurRad="50800" dist="38100" dir="2700000" algn="tl" rotWithShape="0">
              <a:prstClr val="black">
                <a:alpha val="4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TextBox 11">
            <a:extLst>
              <a:ext uri="{FF2B5EF4-FFF2-40B4-BE49-F238E27FC236}">
                <a16:creationId xmlns:a16="http://schemas.microsoft.com/office/drawing/2014/main" id="{E0FFF253-DE19-4852-9B55-C45A1B8F733B}"/>
              </a:ext>
            </a:extLst>
          </p:cNvPr>
          <p:cNvSpPr txBox="1"/>
          <p:nvPr/>
        </p:nvSpPr>
        <p:spPr>
          <a:xfrm>
            <a:off x="6743698" y="1300734"/>
            <a:ext cx="3867152" cy="461665"/>
          </a:xfrm>
          <a:prstGeom prst="rect">
            <a:avLst/>
          </a:prstGeom>
          <a:noFill/>
        </p:spPr>
        <p:txBody>
          <a:bodyPr wrap="square" rtlCol="0">
            <a:spAutoFit/>
          </a:bodyPr>
          <a:lstStyle/>
          <a:p>
            <a:r>
              <a:rPr lang="en-US" sz="2400" b="1" dirty="0">
                <a:ln>
                  <a:solidFill>
                    <a:srgbClr val="0070A6"/>
                  </a:solidFill>
                </a:ln>
                <a:solidFill>
                  <a:schemeClr val="bg1"/>
                </a:solidFill>
              </a:rPr>
              <a:t>INTRODUCTION</a:t>
            </a:r>
            <a:endParaRPr lang="en-CH" sz="2400" b="1" dirty="0">
              <a:ln>
                <a:solidFill>
                  <a:srgbClr val="0070A6"/>
                </a:solidFill>
              </a:ln>
              <a:solidFill>
                <a:schemeClr val="bg1"/>
              </a:solidFill>
            </a:endParaRPr>
          </a:p>
        </p:txBody>
      </p:sp>
      <p:sp>
        <p:nvSpPr>
          <p:cNvPr id="13" name="Rectangle: Rounded Corners 12">
            <a:extLst>
              <a:ext uri="{FF2B5EF4-FFF2-40B4-BE49-F238E27FC236}">
                <a16:creationId xmlns:a16="http://schemas.microsoft.com/office/drawing/2014/main" id="{6109F28A-708C-4C17-B799-8B44C11CC18E}"/>
              </a:ext>
            </a:extLst>
          </p:cNvPr>
          <p:cNvSpPr/>
          <p:nvPr/>
        </p:nvSpPr>
        <p:spPr>
          <a:xfrm>
            <a:off x="6448425" y="2410436"/>
            <a:ext cx="5029200" cy="468000"/>
          </a:xfrm>
          <a:prstGeom prst="roundRect">
            <a:avLst>
              <a:gd name="adj" fmla="val 0"/>
            </a:avLst>
          </a:prstGeom>
          <a:solidFill>
            <a:srgbClr val="00B6EA"/>
          </a:solidFill>
          <a:ln>
            <a:noFill/>
          </a:ln>
          <a:effectLst>
            <a:outerShdw blurRad="50800" dist="38100" dir="2700000" algn="tl" rotWithShape="0">
              <a:prstClr val="black">
                <a:alpha val="4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4" name="TextBox 13">
            <a:extLst>
              <a:ext uri="{FF2B5EF4-FFF2-40B4-BE49-F238E27FC236}">
                <a16:creationId xmlns:a16="http://schemas.microsoft.com/office/drawing/2014/main" id="{16FEEE93-E0E5-4675-8767-1242CC2CBAAC}"/>
              </a:ext>
            </a:extLst>
          </p:cNvPr>
          <p:cNvSpPr txBox="1"/>
          <p:nvPr/>
        </p:nvSpPr>
        <p:spPr>
          <a:xfrm>
            <a:off x="6743697" y="2400912"/>
            <a:ext cx="4048127" cy="461665"/>
          </a:xfrm>
          <a:prstGeom prst="rect">
            <a:avLst/>
          </a:prstGeom>
          <a:noFill/>
        </p:spPr>
        <p:txBody>
          <a:bodyPr wrap="square" rtlCol="0">
            <a:spAutoFit/>
          </a:bodyPr>
          <a:lstStyle/>
          <a:p>
            <a:r>
              <a:rPr lang="en-US" sz="2400" b="1" dirty="0">
                <a:ln>
                  <a:solidFill>
                    <a:srgbClr val="0070A6"/>
                  </a:solidFill>
                </a:ln>
                <a:solidFill>
                  <a:schemeClr val="bg1"/>
                </a:solidFill>
              </a:rPr>
              <a:t>INPUT</a:t>
            </a:r>
            <a:r>
              <a:rPr lang="en-US" sz="2400" b="1" dirty="0">
                <a:solidFill>
                  <a:schemeClr val="bg1"/>
                </a:solidFill>
              </a:rPr>
              <a:t> </a:t>
            </a:r>
            <a:r>
              <a:rPr lang="en-US" sz="2400" b="1" dirty="0">
                <a:ln>
                  <a:solidFill>
                    <a:srgbClr val="0070A6"/>
                  </a:solidFill>
                </a:ln>
                <a:solidFill>
                  <a:schemeClr val="bg1"/>
                </a:solidFill>
              </a:rPr>
              <a:t>KEY FACTS</a:t>
            </a:r>
            <a:endParaRPr lang="en-CH" sz="2400" b="1" dirty="0">
              <a:ln>
                <a:solidFill>
                  <a:srgbClr val="0070A6"/>
                </a:solidFill>
              </a:ln>
              <a:solidFill>
                <a:schemeClr val="bg1"/>
              </a:solidFill>
            </a:endParaRPr>
          </a:p>
        </p:txBody>
      </p:sp>
      <p:sp>
        <p:nvSpPr>
          <p:cNvPr id="16" name="Rectangle: Rounded Corners 15">
            <a:extLst>
              <a:ext uri="{FF2B5EF4-FFF2-40B4-BE49-F238E27FC236}">
                <a16:creationId xmlns:a16="http://schemas.microsoft.com/office/drawing/2014/main" id="{DD3A5704-ABF1-4806-9D91-360E656F8BC1}"/>
              </a:ext>
            </a:extLst>
          </p:cNvPr>
          <p:cNvSpPr/>
          <p:nvPr/>
        </p:nvSpPr>
        <p:spPr>
          <a:xfrm>
            <a:off x="6448425" y="3514215"/>
            <a:ext cx="5029200" cy="468000"/>
          </a:xfrm>
          <a:prstGeom prst="roundRect">
            <a:avLst>
              <a:gd name="adj" fmla="val 0"/>
            </a:avLst>
          </a:prstGeom>
          <a:solidFill>
            <a:srgbClr val="00B6EA"/>
          </a:solidFill>
          <a:ln>
            <a:noFill/>
          </a:ln>
          <a:effectLst>
            <a:outerShdw blurRad="50800" dist="38100" dir="2700000" algn="tl" rotWithShape="0">
              <a:prstClr val="black">
                <a:alpha val="4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7" name="TextBox 16">
            <a:extLst>
              <a:ext uri="{FF2B5EF4-FFF2-40B4-BE49-F238E27FC236}">
                <a16:creationId xmlns:a16="http://schemas.microsoft.com/office/drawing/2014/main" id="{4B2A5277-0395-41EE-9893-B1B2AE756217}"/>
              </a:ext>
            </a:extLst>
          </p:cNvPr>
          <p:cNvSpPr txBox="1"/>
          <p:nvPr/>
        </p:nvSpPr>
        <p:spPr>
          <a:xfrm>
            <a:off x="6743698" y="3504691"/>
            <a:ext cx="3867152" cy="461665"/>
          </a:xfrm>
          <a:prstGeom prst="rect">
            <a:avLst/>
          </a:prstGeom>
          <a:noFill/>
        </p:spPr>
        <p:txBody>
          <a:bodyPr wrap="square" rtlCol="0">
            <a:spAutoFit/>
          </a:bodyPr>
          <a:lstStyle/>
          <a:p>
            <a:r>
              <a:rPr lang="en-US" sz="2400" b="1" dirty="0">
                <a:ln>
                  <a:solidFill>
                    <a:srgbClr val="0070A6"/>
                  </a:solidFill>
                </a:ln>
                <a:solidFill>
                  <a:schemeClr val="bg1"/>
                </a:solidFill>
              </a:rPr>
              <a:t>CHANGES MADE</a:t>
            </a:r>
            <a:endParaRPr lang="en-CH" sz="2400" b="1" dirty="0">
              <a:ln>
                <a:solidFill>
                  <a:srgbClr val="0070A6"/>
                </a:solidFill>
              </a:ln>
              <a:solidFill>
                <a:schemeClr val="bg1"/>
              </a:solidFill>
            </a:endParaRPr>
          </a:p>
        </p:txBody>
      </p:sp>
      <p:sp>
        <p:nvSpPr>
          <p:cNvPr id="18" name="Rectangle: Rounded Corners 17">
            <a:extLst>
              <a:ext uri="{FF2B5EF4-FFF2-40B4-BE49-F238E27FC236}">
                <a16:creationId xmlns:a16="http://schemas.microsoft.com/office/drawing/2014/main" id="{758ED511-5F14-4466-A1B3-7425C3498A40}"/>
              </a:ext>
            </a:extLst>
          </p:cNvPr>
          <p:cNvSpPr/>
          <p:nvPr/>
        </p:nvSpPr>
        <p:spPr>
          <a:xfrm>
            <a:off x="6448425" y="4617997"/>
            <a:ext cx="5029200" cy="468000"/>
          </a:xfrm>
          <a:prstGeom prst="roundRect">
            <a:avLst>
              <a:gd name="adj" fmla="val 0"/>
            </a:avLst>
          </a:prstGeom>
          <a:solidFill>
            <a:srgbClr val="00B6EA"/>
          </a:solidFill>
          <a:ln>
            <a:noFill/>
          </a:ln>
          <a:effectLst>
            <a:outerShdw blurRad="50800" dist="38100" dir="2700000" algn="tl" rotWithShape="0">
              <a:prstClr val="black">
                <a:alpha val="4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9" name="TextBox 18">
            <a:extLst>
              <a:ext uri="{FF2B5EF4-FFF2-40B4-BE49-F238E27FC236}">
                <a16:creationId xmlns:a16="http://schemas.microsoft.com/office/drawing/2014/main" id="{52DB9C67-3913-434F-8C20-D87418A20AC7}"/>
              </a:ext>
            </a:extLst>
          </p:cNvPr>
          <p:cNvSpPr txBox="1"/>
          <p:nvPr/>
        </p:nvSpPr>
        <p:spPr>
          <a:xfrm>
            <a:off x="6743698" y="4608473"/>
            <a:ext cx="3867152" cy="461665"/>
          </a:xfrm>
          <a:prstGeom prst="rect">
            <a:avLst/>
          </a:prstGeom>
          <a:noFill/>
        </p:spPr>
        <p:txBody>
          <a:bodyPr wrap="square" rtlCol="0">
            <a:spAutoFit/>
          </a:bodyPr>
          <a:lstStyle/>
          <a:p>
            <a:r>
              <a:rPr lang="en-US" sz="2400" b="1" dirty="0">
                <a:ln>
                  <a:solidFill>
                    <a:srgbClr val="0070A6"/>
                  </a:solidFill>
                </a:ln>
                <a:solidFill>
                  <a:schemeClr val="bg1"/>
                </a:solidFill>
              </a:rPr>
              <a:t>POTENTIAL CHANGES</a:t>
            </a:r>
            <a:endParaRPr lang="en-CH" sz="2400" b="1" dirty="0">
              <a:ln>
                <a:solidFill>
                  <a:srgbClr val="0070A6"/>
                </a:solidFill>
              </a:ln>
              <a:solidFill>
                <a:schemeClr val="bg1"/>
              </a:solidFill>
            </a:endParaRPr>
          </a:p>
        </p:txBody>
      </p:sp>
      <p:sp>
        <p:nvSpPr>
          <p:cNvPr id="20" name="Rectangle: Rounded Corners 19">
            <a:extLst>
              <a:ext uri="{FF2B5EF4-FFF2-40B4-BE49-F238E27FC236}">
                <a16:creationId xmlns:a16="http://schemas.microsoft.com/office/drawing/2014/main" id="{42A83052-DC96-4230-B4A0-FC9688DA701B}"/>
              </a:ext>
            </a:extLst>
          </p:cNvPr>
          <p:cNvSpPr/>
          <p:nvPr/>
        </p:nvSpPr>
        <p:spPr>
          <a:xfrm>
            <a:off x="6448425" y="5708383"/>
            <a:ext cx="5029200" cy="468000"/>
          </a:xfrm>
          <a:prstGeom prst="roundRect">
            <a:avLst>
              <a:gd name="adj" fmla="val 0"/>
            </a:avLst>
          </a:prstGeom>
          <a:solidFill>
            <a:srgbClr val="00B6EA"/>
          </a:solidFill>
          <a:ln>
            <a:noFill/>
          </a:ln>
          <a:effectLst>
            <a:outerShdw blurRad="50800" dist="38100" dir="2700000" algn="tl" rotWithShape="0">
              <a:prstClr val="black">
                <a:alpha val="4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1" name="TextBox 20">
            <a:extLst>
              <a:ext uri="{FF2B5EF4-FFF2-40B4-BE49-F238E27FC236}">
                <a16:creationId xmlns:a16="http://schemas.microsoft.com/office/drawing/2014/main" id="{EE19307B-AA5C-4248-99B4-A7845984FD61}"/>
              </a:ext>
            </a:extLst>
          </p:cNvPr>
          <p:cNvSpPr txBox="1"/>
          <p:nvPr/>
        </p:nvSpPr>
        <p:spPr>
          <a:xfrm>
            <a:off x="6743698" y="5698859"/>
            <a:ext cx="3867152" cy="461665"/>
          </a:xfrm>
          <a:prstGeom prst="rect">
            <a:avLst/>
          </a:prstGeom>
          <a:noFill/>
        </p:spPr>
        <p:txBody>
          <a:bodyPr wrap="square" rtlCol="0">
            <a:spAutoFit/>
          </a:bodyPr>
          <a:lstStyle/>
          <a:p>
            <a:r>
              <a:rPr lang="en-US" sz="2400" b="1" dirty="0">
                <a:ln>
                  <a:solidFill>
                    <a:srgbClr val="0070A6"/>
                  </a:solidFill>
                </a:ln>
                <a:solidFill>
                  <a:schemeClr val="bg1"/>
                </a:solidFill>
              </a:rPr>
              <a:t>CONCLUSION</a:t>
            </a:r>
            <a:endParaRPr lang="en-CH" sz="2400" b="1" dirty="0">
              <a:ln>
                <a:solidFill>
                  <a:srgbClr val="0070A6"/>
                </a:solidFill>
              </a:ln>
              <a:solidFill>
                <a:schemeClr val="bg1"/>
              </a:solidFill>
            </a:endParaRPr>
          </a:p>
        </p:txBody>
      </p:sp>
      <p:sp>
        <p:nvSpPr>
          <p:cNvPr id="22" name="Donut 24">
            <a:extLst>
              <a:ext uri="{FF2B5EF4-FFF2-40B4-BE49-F238E27FC236}">
                <a16:creationId xmlns:a16="http://schemas.microsoft.com/office/drawing/2014/main" id="{2358F6B7-5407-478C-BBCE-24DB33354B70}"/>
              </a:ext>
            </a:extLst>
          </p:cNvPr>
          <p:cNvSpPr/>
          <p:nvPr/>
        </p:nvSpPr>
        <p:spPr>
          <a:xfrm>
            <a:off x="10753723" y="5749691"/>
            <a:ext cx="360000" cy="360000"/>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dirty="0">
              <a:solidFill>
                <a:schemeClr val="tx1"/>
              </a:solidFill>
            </a:endParaRPr>
          </a:p>
        </p:txBody>
      </p:sp>
      <p:sp>
        <p:nvSpPr>
          <p:cNvPr id="23" name="Round Same Side Corner Rectangle 6">
            <a:extLst>
              <a:ext uri="{FF2B5EF4-FFF2-40B4-BE49-F238E27FC236}">
                <a16:creationId xmlns:a16="http://schemas.microsoft.com/office/drawing/2014/main" id="{11207448-F26A-4EF1-8764-2D6798600849}"/>
              </a:ext>
            </a:extLst>
          </p:cNvPr>
          <p:cNvSpPr/>
          <p:nvPr/>
        </p:nvSpPr>
        <p:spPr>
          <a:xfrm rot="2700000">
            <a:off x="10863797" y="2454579"/>
            <a:ext cx="88888" cy="411480"/>
          </a:xfrm>
          <a:custGeom>
            <a:avLst/>
            <a:gdLst/>
            <a:ahLst/>
            <a:cxnLst/>
            <a:rect l="l" t="t" r="r" b="b"/>
            <a:pathLst>
              <a:path w="1035916" h="4153123">
                <a:moveTo>
                  <a:pt x="277501" y="3759099"/>
                </a:moveTo>
                <a:lnTo>
                  <a:pt x="758408" y="3759099"/>
                </a:lnTo>
                <a:lnTo>
                  <a:pt x="517954" y="4153123"/>
                </a:lnTo>
                <a:close/>
                <a:moveTo>
                  <a:pt x="42612" y="2944898"/>
                </a:moveTo>
                <a:cubicBezTo>
                  <a:pt x="153922" y="2941505"/>
                  <a:pt x="246502" y="2889483"/>
                  <a:pt x="275675" y="2819018"/>
                </a:cubicBezTo>
                <a:cubicBezTo>
                  <a:pt x="304648" y="2892614"/>
                  <a:pt x="403763" y="2945872"/>
                  <a:pt x="521107" y="2945872"/>
                </a:cubicBezTo>
                <a:cubicBezTo>
                  <a:pt x="638453" y="2945872"/>
                  <a:pt x="737567" y="2892613"/>
                  <a:pt x="766540" y="2819017"/>
                </a:cubicBezTo>
                <a:cubicBezTo>
                  <a:pt x="795133" y="2888142"/>
                  <a:pt x="884783" y="2939514"/>
                  <a:pt x="993299" y="2944464"/>
                </a:cubicBezTo>
                <a:lnTo>
                  <a:pt x="776840" y="3657264"/>
                </a:lnTo>
                <a:lnTo>
                  <a:pt x="258940" y="3657264"/>
                </a:lnTo>
                <a:close/>
                <a:moveTo>
                  <a:pt x="809102" y="564558"/>
                </a:moveTo>
                <a:lnTo>
                  <a:pt x="1035914" y="564558"/>
                </a:lnTo>
                <a:lnTo>
                  <a:pt x="1035915" y="2838682"/>
                </a:lnTo>
                <a:cubicBezTo>
                  <a:pt x="1029586" y="2840409"/>
                  <a:pt x="1023074" y="2840731"/>
                  <a:pt x="1016490" y="2840731"/>
                </a:cubicBezTo>
                <a:cubicBezTo>
                  <a:pt x="901952" y="2840731"/>
                  <a:pt x="809102" y="2743612"/>
                  <a:pt x="809101" y="2623810"/>
                </a:cubicBezTo>
                <a:close/>
                <a:moveTo>
                  <a:pt x="310569" y="564558"/>
                </a:moveTo>
                <a:lnTo>
                  <a:pt x="725347" y="564558"/>
                </a:lnTo>
                <a:lnTo>
                  <a:pt x="725347" y="2633342"/>
                </a:lnTo>
                <a:cubicBezTo>
                  <a:pt x="725347" y="2747880"/>
                  <a:pt x="632496" y="2840731"/>
                  <a:pt x="517958" y="2840731"/>
                </a:cubicBezTo>
                <a:cubicBezTo>
                  <a:pt x="403420" y="2840731"/>
                  <a:pt x="310569" y="2747880"/>
                  <a:pt x="310569" y="2633342"/>
                </a:cubicBezTo>
                <a:close/>
                <a:moveTo>
                  <a:pt x="0" y="564557"/>
                </a:moveTo>
                <a:lnTo>
                  <a:pt x="226813" y="564557"/>
                </a:lnTo>
                <a:lnTo>
                  <a:pt x="226813" y="2623810"/>
                </a:lnTo>
                <a:cubicBezTo>
                  <a:pt x="226813" y="2743612"/>
                  <a:pt x="133962" y="2840731"/>
                  <a:pt x="19424" y="2840730"/>
                </a:cubicBezTo>
                <a:cubicBezTo>
                  <a:pt x="12841" y="2840730"/>
                  <a:pt x="6329" y="2840409"/>
                  <a:pt x="0" y="2838682"/>
                </a:cubicBezTo>
                <a:close/>
                <a:moveTo>
                  <a:pt x="71964" y="71964"/>
                </a:moveTo>
                <a:cubicBezTo>
                  <a:pt x="116427" y="27501"/>
                  <a:pt x="177852" y="0"/>
                  <a:pt x="245701" y="0"/>
                </a:cubicBezTo>
                <a:lnTo>
                  <a:pt x="790215" y="0"/>
                </a:lnTo>
                <a:cubicBezTo>
                  <a:pt x="925912" y="0"/>
                  <a:pt x="1035916" y="110004"/>
                  <a:pt x="1035916" y="245701"/>
                </a:cubicBezTo>
                <a:cubicBezTo>
                  <a:pt x="1035916" y="327601"/>
                  <a:pt x="1035915" y="409501"/>
                  <a:pt x="1035915" y="491401"/>
                </a:cubicBezTo>
                <a:lnTo>
                  <a:pt x="0" y="491401"/>
                </a:lnTo>
                <a:lnTo>
                  <a:pt x="0" y="245701"/>
                </a:lnTo>
                <a:cubicBezTo>
                  <a:pt x="0" y="177853"/>
                  <a:pt x="27501" y="116427"/>
                  <a:pt x="71964" y="7196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p>
        </p:txBody>
      </p:sp>
      <p:sp>
        <p:nvSpPr>
          <p:cNvPr id="24" name="Freeform 108">
            <a:extLst>
              <a:ext uri="{FF2B5EF4-FFF2-40B4-BE49-F238E27FC236}">
                <a16:creationId xmlns:a16="http://schemas.microsoft.com/office/drawing/2014/main" id="{6A02011B-41CE-4E20-9214-001F7D847E12}"/>
              </a:ext>
            </a:extLst>
          </p:cNvPr>
          <p:cNvSpPr/>
          <p:nvPr/>
        </p:nvSpPr>
        <p:spPr>
          <a:xfrm>
            <a:off x="10725148" y="4655844"/>
            <a:ext cx="338400" cy="378000"/>
          </a:xfrm>
          <a:custGeom>
            <a:avLst/>
            <a:gdLst/>
            <a:ahLst/>
            <a:cxnLst/>
            <a:rect l="l" t="t" r="r" b="b"/>
            <a:pathLst>
              <a:path w="341005" h="376812">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p>
        </p:txBody>
      </p:sp>
      <p:sp>
        <p:nvSpPr>
          <p:cNvPr id="26" name="Parallelogram 30">
            <a:extLst>
              <a:ext uri="{FF2B5EF4-FFF2-40B4-BE49-F238E27FC236}">
                <a16:creationId xmlns:a16="http://schemas.microsoft.com/office/drawing/2014/main" id="{07A9DF64-EAEC-4F98-A0C9-E2239CA0F425}"/>
              </a:ext>
            </a:extLst>
          </p:cNvPr>
          <p:cNvSpPr/>
          <p:nvPr/>
        </p:nvSpPr>
        <p:spPr>
          <a:xfrm flipH="1">
            <a:off x="10725148" y="1353375"/>
            <a:ext cx="370800" cy="370800"/>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p>
        </p:txBody>
      </p:sp>
      <p:pic>
        <p:nvPicPr>
          <p:cNvPr id="28" name="Picture 27">
            <a:extLst>
              <a:ext uri="{FF2B5EF4-FFF2-40B4-BE49-F238E27FC236}">
                <a16:creationId xmlns:a16="http://schemas.microsoft.com/office/drawing/2014/main" id="{543E6206-721D-477C-BB0A-4AF70933CF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900112" cy="6858000"/>
          </a:xfrm>
          <a:prstGeom prst="rect">
            <a:avLst/>
          </a:prstGeom>
        </p:spPr>
      </p:pic>
      <p:sp>
        <p:nvSpPr>
          <p:cNvPr id="43" name="Google Shape;572;p30">
            <a:extLst>
              <a:ext uri="{FF2B5EF4-FFF2-40B4-BE49-F238E27FC236}">
                <a16:creationId xmlns:a16="http://schemas.microsoft.com/office/drawing/2014/main" id="{44D0E488-96FC-46EA-AE1A-61C3C8FA34FD}"/>
              </a:ext>
            </a:extLst>
          </p:cNvPr>
          <p:cNvSpPr/>
          <p:nvPr/>
        </p:nvSpPr>
        <p:spPr>
          <a:xfrm>
            <a:off x="10770145" y="3575286"/>
            <a:ext cx="331200" cy="331200"/>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4008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5">
            <a:extLst>
              <a:ext uri="{FF2B5EF4-FFF2-40B4-BE49-F238E27FC236}">
                <a16:creationId xmlns:a16="http://schemas.microsoft.com/office/drawing/2014/main" id="{DAD4068D-6511-4021-A006-C526E4536471}"/>
              </a:ext>
            </a:extLst>
          </p:cNvPr>
          <p:cNvPicPr>
            <a:picLocks noChangeAspect="1"/>
          </p:cNvPicPr>
          <p:nvPr/>
        </p:nvPicPr>
        <p:blipFill rotWithShape="1">
          <a:blip r:embed="rId2">
            <a:extLst>
              <a:ext uri="{28A0092B-C50C-407E-A947-70E740481C1C}">
                <a14:useLocalDpi xmlns:a14="http://schemas.microsoft.com/office/drawing/2010/main" val="0"/>
              </a:ext>
            </a:extLst>
          </a:blip>
          <a:srcRect l="20028" r="20471"/>
          <a:stretch/>
        </p:blipFill>
        <p:spPr>
          <a:xfrm>
            <a:off x="2028" y="0"/>
            <a:ext cx="2914648" cy="6858000"/>
          </a:xfrm>
          <a:prstGeom prst="rect">
            <a:avLst/>
          </a:prstGeom>
        </p:spPr>
      </p:pic>
      <p:sp>
        <p:nvSpPr>
          <p:cNvPr id="3" name="Rectangle 2">
            <a:extLst>
              <a:ext uri="{FF2B5EF4-FFF2-40B4-BE49-F238E27FC236}">
                <a16:creationId xmlns:a16="http://schemas.microsoft.com/office/drawing/2014/main" id="{BF7B5277-1249-4EE0-97AB-8B5A26BCA09E}"/>
              </a:ext>
            </a:extLst>
          </p:cNvPr>
          <p:cNvSpPr/>
          <p:nvPr/>
        </p:nvSpPr>
        <p:spPr>
          <a:xfrm>
            <a:off x="-3278" y="0"/>
            <a:ext cx="2927344" cy="6858000"/>
          </a:xfrm>
          <a:prstGeom prst="rect">
            <a:avLst/>
          </a:prstGeom>
          <a:solidFill>
            <a:srgbClr val="00B6EA">
              <a:alpha val="77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4" name="TextBox 13">
            <a:extLst>
              <a:ext uri="{FF2B5EF4-FFF2-40B4-BE49-F238E27FC236}">
                <a16:creationId xmlns:a16="http://schemas.microsoft.com/office/drawing/2014/main" id="{264B2034-CE16-416A-9CDC-FE9256C13A49}"/>
              </a:ext>
            </a:extLst>
          </p:cNvPr>
          <p:cNvSpPr txBox="1"/>
          <p:nvPr/>
        </p:nvSpPr>
        <p:spPr>
          <a:xfrm>
            <a:off x="-426599" y="3101251"/>
            <a:ext cx="3295650" cy="646331"/>
          </a:xfrm>
          <a:prstGeom prst="rect">
            <a:avLst/>
          </a:prstGeom>
          <a:noFill/>
        </p:spPr>
        <p:txBody>
          <a:bodyPr wrap="square" rtlCol="0">
            <a:spAutoFit/>
          </a:bodyPr>
          <a:lstStyle/>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INTRODUCTION</a:t>
            </a:r>
            <a:endParaRPr lang="en-CH"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endParaRPr>
          </a:p>
        </p:txBody>
      </p:sp>
      <p:sp>
        <p:nvSpPr>
          <p:cNvPr id="15" name="TextBox 14">
            <a:extLst>
              <a:ext uri="{FF2B5EF4-FFF2-40B4-BE49-F238E27FC236}">
                <a16:creationId xmlns:a16="http://schemas.microsoft.com/office/drawing/2014/main" id="{6D59847D-8E57-4257-995F-9C5D401CFC71}"/>
              </a:ext>
            </a:extLst>
          </p:cNvPr>
          <p:cNvSpPr txBox="1"/>
          <p:nvPr/>
        </p:nvSpPr>
        <p:spPr>
          <a:xfrm>
            <a:off x="3857625" y="209550"/>
            <a:ext cx="7896225" cy="430887"/>
          </a:xfrm>
          <a:prstGeom prst="rect">
            <a:avLst/>
          </a:prstGeom>
          <a:noFill/>
        </p:spPr>
        <p:txBody>
          <a:bodyPr wrap="square" rtlCol="0">
            <a:spAutoFit/>
          </a:bodyPr>
          <a:lstStyle/>
          <a:p>
            <a:r>
              <a:rPr lang="en-US" sz="2200" b="1" dirty="0">
                <a:solidFill>
                  <a:srgbClr val="002F67"/>
                </a:solidFill>
              </a:rPr>
              <a:t>OBJECTIVE</a:t>
            </a:r>
            <a:endParaRPr lang="en-CH" sz="2200" b="1" dirty="0">
              <a:solidFill>
                <a:srgbClr val="002F67"/>
              </a:solidFill>
            </a:endParaRPr>
          </a:p>
        </p:txBody>
      </p:sp>
      <p:sp>
        <p:nvSpPr>
          <p:cNvPr id="17" name="TextBox 16">
            <a:extLst>
              <a:ext uri="{FF2B5EF4-FFF2-40B4-BE49-F238E27FC236}">
                <a16:creationId xmlns:a16="http://schemas.microsoft.com/office/drawing/2014/main" id="{0D2F7F72-8A34-4180-803B-69E629496085}"/>
              </a:ext>
            </a:extLst>
          </p:cNvPr>
          <p:cNvSpPr txBox="1"/>
          <p:nvPr/>
        </p:nvSpPr>
        <p:spPr>
          <a:xfrm>
            <a:off x="3867149" y="584716"/>
            <a:ext cx="7896225" cy="353943"/>
          </a:xfrm>
          <a:prstGeom prst="rect">
            <a:avLst/>
          </a:prstGeom>
          <a:noFill/>
        </p:spPr>
        <p:txBody>
          <a:bodyPr wrap="square" rtlCol="0">
            <a:spAutoFit/>
          </a:bodyPr>
          <a:lstStyle/>
          <a:p>
            <a:r>
              <a:rPr lang="en-US" sz="1700" dirty="0">
                <a:solidFill>
                  <a:srgbClr val="002F67"/>
                </a:solidFill>
              </a:rPr>
              <a:t>Our objective is onboarding new car suppliers efficiently.</a:t>
            </a:r>
            <a:endParaRPr lang="en-CH" sz="1700" dirty="0">
              <a:solidFill>
                <a:srgbClr val="002F67"/>
              </a:solidFill>
            </a:endParaRPr>
          </a:p>
        </p:txBody>
      </p:sp>
      <p:sp>
        <p:nvSpPr>
          <p:cNvPr id="18" name="TextBox 17">
            <a:extLst>
              <a:ext uri="{FF2B5EF4-FFF2-40B4-BE49-F238E27FC236}">
                <a16:creationId xmlns:a16="http://schemas.microsoft.com/office/drawing/2014/main" id="{5487FD8A-9B85-4013-ADB9-3D73570D08BA}"/>
              </a:ext>
            </a:extLst>
          </p:cNvPr>
          <p:cNvSpPr txBox="1"/>
          <p:nvPr/>
        </p:nvSpPr>
        <p:spPr>
          <a:xfrm>
            <a:off x="3857625" y="1323975"/>
            <a:ext cx="7896225" cy="430887"/>
          </a:xfrm>
          <a:prstGeom prst="rect">
            <a:avLst/>
          </a:prstGeom>
          <a:noFill/>
        </p:spPr>
        <p:txBody>
          <a:bodyPr wrap="square" rtlCol="0">
            <a:spAutoFit/>
          </a:bodyPr>
          <a:lstStyle/>
          <a:p>
            <a:r>
              <a:rPr lang="en-US" sz="2200" b="1" dirty="0">
                <a:solidFill>
                  <a:srgbClr val="002F67"/>
                </a:solidFill>
              </a:rPr>
              <a:t>METHOD	</a:t>
            </a:r>
            <a:endParaRPr lang="en-CH" sz="2200" b="1" dirty="0">
              <a:solidFill>
                <a:srgbClr val="002F67"/>
              </a:solidFill>
            </a:endParaRPr>
          </a:p>
        </p:txBody>
      </p:sp>
      <p:sp>
        <p:nvSpPr>
          <p:cNvPr id="19" name="TextBox 18">
            <a:extLst>
              <a:ext uri="{FF2B5EF4-FFF2-40B4-BE49-F238E27FC236}">
                <a16:creationId xmlns:a16="http://schemas.microsoft.com/office/drawing/2014/main" id="{C31C10FF-3470-4616-A203-1D9670BB565B}"/>
              </a:ext>
            </a:extLst>
          </p:cNvPr>
          <p:cNvSpPr txBox="1"/>
          <p:nvPr/>
        </p:nvSpPr>
        <p:spPr>
          <a:xfrm>
            <a:off x="3867149" y="1699141"/>
            <a:ext cx="7896225" cy="923330"/>
          </a:xfrm>
          <a:prstGeom prst="rect">
            <a:avLst/>
          </a:prstGeom>
          <a:noFill/>
        </p:spPr>
        <p:txBody>
          <a:bodyPr wrap="square" rtlCol="0">
            <a:spAutoFit/>
          </a:bodyPr>
          <a:lstStyle/>
          <a:p>
            <a:r>
              <a:rPr lang="en-US" sz="1700" dirty="0">
                <a:solidFill>
                  <a:srgbClr val="002F67"/>
                </a:solidFill>
              </a:rPr>
              <a:t>Integrating the  product data coming from suppliers  into the company’s present data structure.</a:t>
            </a:r>
          </a:p>
          <a:p>
            <a:endParaRPr lang="en-CH" dirty="0">
              <a:solidFill>
                <a:srgbClr val="002F67"/>
              </a:solidFill>
            </a:endParaRPr>
          </a:p>
        </p:txBody>
      </p:sp>
      <p:sp>
        <p:nvSpPr>
          <p:cNvPr id="20" name="TextBox 19">
            <a:extLst>
              <a:ext uri="{FF2B5EF4-FFF2-40B4-BE49-F238E27FC236}">
                <a16:creationId xmlns:a16="http://schemas.microsoft.com/office/drawing/2014/main" id="{302AB3C3-FFF0-4916-8DC5-B9E3279F1C48}"/>
              </a:ext>
            </a:extLst>
          </p:cNvPr>
          <p:cNvSpPr txBox="1"/>
          <p:nvPr/>
        </p:nvSpPr>
        <p:spPr>
          <a:xfrm>
            <a:off x="3857625" y="2733675"/>
            <a:ext cx="7896225" cy="430887"/>
          </a:xfrm>
          <a:prstGeom prst="rect">
            <a:avLst/>
          </a:prstGeom>
          <a:noFill/>
        </p:spPr>
        <p:txBody>
          <a:bodyPr wrap="square" rtlCol="0">
            <a:spAutoFit/>
          </a:bodyPr>
          <a:lstStyle/>
          <a:p>
            <a:r>
              <a:rPr lang="en-US" sz="2200" b="1" dirty="0">
                <a:solidFill>
                  <a:srgbClr val="002F67"/>
                </a:solidFill>
              </a:rPr>
              <a:t>THE CHALLENGE</a:t>
            </a:r>
            <a:endParaRPr lang="en-CH" sz="2200" b="1" dirty="0">
              <a:solidFill>
                <a:srgbClr val="002F67"/>
              </a:solidFill>
            </a:endParaRPr>
          </a:p>
        </p:txBody>
      </p:sp>
      <p:sp>
        <p:nvSpPr>
          <p:cNvPr id="21" name="TextBox 20">
            <a:extLst>
              <a:ext uri="{FF2B5EF4-FFF2-40B4-BE49-F238E27FC236}">
                <a16:creationId xmlns:a16="http://schemas.microsoft.com/office/drawing/2014/main" id="{6D345D67-9DFD-4649-819E-025EBF0F331C}"/>
              </a:ext>
            </a:extLst>
          </p:cNvPr>
          <p:cNvSpPr txBox="1"/>
          <p:nvPr/>
        </p:nvSpPr>
        <p:spPr>
          <a:xfrm>
            <a:off x="3867149" y="3108841"/>
            <a:ext cx="7896225" cy="1938992"/>
          </a:xfrm>
          <a:prstGeom prst="rect">
            <a:avLst/>
          </a:prstGeom>
          <a:noFill/>
        </p:spPr>
        <p:txBody>
          <a:bodyPr wrap="square" rtlCol="0">
            <a:spAutoFit/>
          </a:bodyPr>
          <a:lstStyle/>
          <a:p>
            <a:r>
              <a:rPr lang="en-US" sz="1700" dirty="0">
                <a:solidFill>
                  <a:srgbClr val="002F67"/>
                </a:solidFill>
              </a:rPr>
              <a:t>The details of the products in the input do not exactly match the details of the products that the company keep:</a:t>
            </a:r>
          </a:p>
          <a:p>
            <a:pPr marL="285750" indent="-285750">
              <a:buFont typeface="Wingdings" panose="05000000000000000000" pitchFamily="2" charset="2"/>
              <a:buChar char="v"/>
            </a:pPr>
            <a:r>
              <a:rPr lang="en-US" sz="1700" dirty="0">
                <a:solidFill>
                  <a:srgbClr val="002F67"/>
                </a:solidFill>
              </a:rPr>
              <a:t>Input is in various formats, styles and languages.</a:t>
            </a:r>
          </a:p>
          <a:p>
            <a:pPr marL="285750" indent="-285750">
              <a:buFont typeface="Wingdings" panose="05000000000000000000" pitchFamily="2" charset="2"/>
              <a:buChar char="v"/>
            </a:pPr>
            <a:r>
              <a:rPr lang="en-US" sz="1700" dirty="0">
                <a:solidFill>
                  <a:srgbClr val="002F67"/>
                </a:solidFill>
              </a:rPr>
              <a:t>Several product features that the company keeps are absent in the input.</a:t>
            </a:r>
          </a:p>
          <a:p>
            <a:pPr marL="285750" indent="-285750">
              <a:buFont typeface="Wingdings" panose="05000000000000000000" pitchFamily="2" charset="2"/>
              <a:buChar char="v"/>
            </a:pPr>
            <a:r>
              <a:rPr lang="en-US" sz="1700" dirty="0">
                <a:solidFill>
                  <a:srgbClr val="002F67"/>
                </a:solidFill>
              </a:rPr>
              <a:t>And most of the ones which are actually present have different values for the same attributes.</a:t>
            </a:r>
          </a:p>
          <a:p>
            <a:pPr marL="285750" indent="-285750">
              <a:buFont typeface="Arial" panose="020B0604020202020204" pitchFamily="34" charset="0"/>
              <a:buChar char="•"/>
            </a:pPr>
            <a:endParaRPr lang="en-US" dirty="0">
              <a:solidFill>
                <a:srgbClr val="002F67"/>
              </a:solidFill>
            </a:endParaRPr>
          </a:p>
        </p:txBody>
      </p:sp>
      <p:sp>
        <p:nvSpPr>
          <p:cNvPr id="33" name="TextBox 32">
            <a:extLst>
              <a:ext uri="{FF2B5EF4-FFF2-40B4-BE49-F238E27FC236}">
                <a16:creationId xmlns:a16="http://schemas.microsoft.com/office/drawing/2014/main" id="{6AA19CFF-A007-4872-A834-31602827E412}"/>
              </a:ext>
            </a:extLst>
          </p:cNvPr>
          <p:cNvSpPr txBox="1"/>
          <p:nvPr/>
        </p:nvSpPr>
        <p:spPr>
          <a:xfrm>
            <a:off x="3857625" y="5095875"/>
            <a:ext cx="7896225" cy="430887"/>
          </a:xfrm>
          <a:prstGeom prst="rect">
            <a:avLst/>
          </a:prstGeom>
          <a:noFill/>
        </p:spPr>
        <p:txBody>
          <a:bodyPr wrap="square" rtlCol="0">
            <a:spAutoFit/>
          </a:bodyPr>
          <a:lstStyle/>
          <a:p>
            <a:r>
              <a:rPr lang="en-US" sz="2200" b="1" dirty="0">
                <a:solidFill>
                  <a:srgbClr val="002F67"/>
                </a:solidFill>
              </a:rPr>
              <a:t>ACTION PLAN</a:t>
            </a:r>
            <a:endParaRPr lang="en-CH" sz="2200" b="1" dirty="0">
              <a:solidFill>
                <a:srgbClr val="002F67"/>
              </a:solidFill>
            </a:endParaRPr>
          </a:p>
        </p:txBody>
      </p:sp>
      <p:sp>
        <p:nvSpPr>
          <p:cNvPr id="34" name="TextBox 33">
            <a:extLst>
              <a:ext uri="{FF2B5EF4-FFF2-40B4-BE49-F238E27FC236}">
                <a16:creationId xmlns:a16="http://schemas.microsoft.com/office/drawing/2014/main" id="{74943CD7-1592-4761-91A4-DEC97D64D258}"/>
              </a:ext>
            </a:extLst>
          </p:cNvPr>
          <p:cNvSpPr txBox="1"/>
          <p:nvPr/>
        </p:nvSpPr>
        <p:spPr>
          <a:xfrm>
            <a:off x="3867149" y="5471041"/>
            <a:ext cx="7896225" cy="877163"/>
          </a:xfrm>
          <a:prstGeom prst="rect">
            <a:avLst/>
          </a:prstGeom>
          <a:noFill/>
        </p:spPr>
        <p:txBody>
          <a:bodyPr wrap="square" rtlCol="0">
            <a:spAutoFit/>
          </a:bodyPr>
          <a:lstStyle/>
          <a:p>
            <a:pPr marL="285750" indent="-285750">
              <a:buFont typeface="Wingdings" panose="05000000000000000000" pitchFamily="2" charset="2"/>
              <a:buChar char="v"/>
            </a:pPr>
            <a:r>
              <a:rPr lang="en-US" sz="1700" dirty="0">
                <a:solidFill>
                  <a:srgbClr val="002F67"/>
                </a:solidFill>
              </a:rPr>
              <a:t>Transform, format and translate the input so that it matches the company data structure.</a:t>
            </a:r>
          </a:p>
          <a:p>
            <a:pPr marL="285750" indent="-285750">
              <a:buFont typeface="Wingdings" panose="05000000000000000000" pitchFamily="2" charset="2"/>
              <a:buChar char="v"/>
            </a:pPr>
            <a:r>
              <a:rPr lang="en-US" sz="1700" dirty="0">
                <a:solidFill>
                  <a:srgbClr val="002F67"/>
                </a:solidFill>
              </a:rPr>
              <a:t>Identify methods to make up for the missing product features.</a:t>
            </a:r>
            <a:endParaRPr lang="en-CH" sz="1700" dirty="0">
              <a:solidFill>
                <a:srgbClr val="002F67"/>
              </a:solidFill>
            </a:endParaRPr>
          </a:p>
        </p:txBody>
      </p:sp>
      <p:grpSp>
        <p:nvGrpSpPr>
          <p:cNvPr id="46" name="Group 45">
            <a:extLst>
              <a:ext uri="{FF2B5EF4-FFF2-40B4-BE49-F238E27FC236}">
                <a16:creationId xmlns:a16="http://schemas.microsoft.com/office/drawing/2014/main" id="{D4D8B56F-0CC0-4C66-B7C3-8D575ECDC5B1}"/>
              </a:ext>
            </a:extLst>
          </p:cNvPr>
          <p:cNvGrpSpPr/>
          <p:nvPr/>
        </p:nvGrpSpPr>
        <p:grpSpPr>
          <a:xfrm>
            <a:off x="333375" y="1614487"/>
            <a:ext cx="2242800" cy="3629025"/>
            <a:chOff x="333375" y="1614487"/>
            <a:chExt cx="2242800" cy="3629025"/>
          </a:xfrm>
          <a:effectLst>
            <a:outerShdw blurRad="50800" dist="38100" dir="2700000" algn="tl" rotWithShape="0">
              <a:prstClr val="black">
                <a:alpha val="40000"/>
              </a:prstClr>
            </a:outerShdw>
          </a:effectLst>
        </p:grpSpPr>
        <p:cxnSp>
          <p:nvCxnSpPr>
            <p:cNvPr id="47" name="Straight Connector 46">
              <a:extLst>
                <a:ext uri="{FF2B5EF4-FFF2-40B4-BE49-F238E27FC236}">
                  <a16:creationId xmlns:a16="http://schemas.microsoft.com/office/drawing/2014/main" id="{7DD2A6E5-1135-4680-9C3B-594B23004B8B}"/>
                </a:ext>
              </a:extLst>
            </p:cNvPr>
            <p:cNvCxnSpPr>
              <a:cxnSpLocks/>
            </p:cNvCxnSpPr>
            <p:nvPr/>
          </p:nvCxnSpPr>
          <p:spPr>
            <a:xfrm>
              <a:off x="342901" y="1660308"/>
              <a:ext cx="2228754"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A161539-D45D-4696-92E2-FA7CCC5D8E84}"/>
                </a:ext>
              </a:extLst>
            </p:cNvPr>
            <p:cNvCxnSpPr>
              <a:cxnSpLocks/>
            </p:cNvCxnSpPr>
            <p:nvPr/>
          </p:nvCxnSpPr>
          <p:spPr>
            <a:xfrm>
              <a:off x="383506" y="1623651"/>
              <a:ext cx="0" cy="361986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4268117-64A8-43B6-A5F2-BC6CD3813F73}"/>
                </a:ext>
              </a:extLst>
            </p:cNvPr>
            <p:cNvCxnSpPr>
              <a:cxnSpLocks/>
            </p:cNvCxnSpPr>
            <p:nvPr/>
          </p:nvCxnSpPr>
          <p:spPr>
            <a:xfrm>
              <a:off x="333375" y="5206855"/>
              <a:ext cx="2242800"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F2BBCF8-A774-4D28-B7D9-EFE2B08763F1}"/>
                </a:ext>
              </a:extLst>
            </p:cNvPr>
            <p:cNvCxnSpPr>
              <a:cxnSpLocks/>
            </p:cNvCxnSpPr>
            <p:nvPr/>
          </p:nvCxnSpPr>
          <p:spPr>
            <a:xfrm>
              <a:off x="2534460" y="1614487"/>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C03EB1AD-4183-4F94-B356-179A00F2A988}"/>
                </a:ext>
              </a:extLst>
            </p:cNvPr>
            <p:cNvCxnSpPr>
              <a:cxnSpLocks/>
            </p:cNvCxnSpPr>
            <p:nvPr/>
          </p:nvCxnSpPr>
          <p:spPr>
            <a:xfrm>
              <a:off x="2534460" y="4473718"/>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53886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6D59847D-8E57-4257-995F-9C5D401CFC71}"/>
              </a:ext>
            </a:extLst>
          </p:cNvPr>
          <p:cNvSpPr txBox="1"/>
          <p:nvPr/>
        </p:nvSpPr>
        <p:spPr>
          <a:xfrm>
            <a:off x="3857625" y="238125"/>
            <a:ext cx="7896225" cy="430887"/>
          </a:xfrm>
          <a:prstGeom prst="rect">
            <a:avLst/>
          </a:prstGeom>
          <a:noFill/>
        </p:spPr>
        <p:txBody>
          <a:bodyPr wrap="square" rtlCol="0">
            <a:spAutoFit/>
          </a:bodyPr>
          <a:lstStyle/>
          <a:p>
            <a:r>
              <a:rPr lang="en-US" sz="2200" b="1" dirty="0">
                <a:solidFill>
                  <a:srgbClr val="002F67"/>
                </a:solidFill>
              </a:rPr>
              <a:t>SUPPLIER DATA</a:t>
            </a:r>
            <a:endParaRPr lang="en-CH" sz="2200" b="1" dirty="0">
              <a:solidFill>
                <a:srgbClr val="002F67"/>
              </a:solidFill>
            </a:endParaRPr>
          </a:p>
        </p:txBody>
      </p:sp>
      <p:sp>
        <p:nvSpPr>
          <p:cNvPr id="17" name="TextBox 16">
            <a:extLst>
              <a:ext uri="{FF2B5EF4-FFF2-40B4-BE49-F238E27FC236}">
                <a16:creationId xmlns:a16="http://schemas.microsoft.com/office/drawing/2014/main" id="{0D2F7F72-8A34-4180-803B-69E629496085}"/>
              </a:ext>
            </a:extLst>
          </p:cNvPr>
          <p:cNvSpPr txBox="1"/>
          <p:nvPr/>
        </p:nvSpPr>
        <p:spPr>
          <a:xfrm>
            <a:off x="3867150" y="813316"/>
            <a:ext cx="1495426" cy="369332"/>
          </a:xfrm>
          <a:prstGeom prst="rect">
            <a:avLst/>
          </a:prstGeom>
          <a:noFill/>
        </p:spPr>
        <p:txBody>
          <a:bodyPr wrap="square" rtlCol="0">
            <a:spAutoFit/>
          </a:bodyPr>
          <a:lstStyle/>
          <a:p>
            <a:r>
              <a:rPr lang="en-US" dirty="0">
                <a:solidFill>
                  <a:srgbClr val="002F67"/>
                </a:solidFill>
              </a:rPr>
              <a:t>Structure</a:t>
            </a:r>
            <a:endParaRPr lang="en-CH" dirty="0">
              <a:solidFill>
                <a:srgbClr val="002F67"/>
              </a:solidFill>
            </a:endParaRPr>
          </a:p>
        </p:txBody>
      </p:sp>
      <p:sp>
        <p:nvSpPr>
          <p:cNvPr id="22" name="TextBox 21">
            <a:extLst>
              <a:ext uri="{FF2B5EF4-FFF2-40B4-BE49-F238E27FC236}">
                <a16:creationId xmlns:a16="http://schemas.microsoft.com/office/drawing/2014/main" id="{314960FF-7D0C-4BDC-9E72-E1B9CFCE1F5C}"/>
              </a:ext>
            </a:extLst>
          </p:cNvPr>
          <p:cNvSpPr txBox="1"/>
          <p:nvPr/>
        </p:nvSpPr>
        <p:spPr>
          <a:xfrm>
            <a:off x="5534024" y="813316"/>
            <a:ext cx="6581775" cy="615553"/>
          </a:xfrm>
          <a:prstGeom prst="rect">
            <a:avLst/>
          </a:prstGeom>
          <a:noFill/>
        </p:spPr>
        <p:txBody>
          <a:bodyPr wrap="square" rtlCol="0">
            <a:spAutoFit/>
          </a:bodyPr>
          <a:lstStyle/>
          <a:p>
            <a:r>
              <a:rPr lang="en-US" sz="1700" dirty="0">
                <a:solidFill>
                  <a:srgbClr val="002F67"/>
                </a:solidFill>
              </a:rPr>
              <a:t>For every single car, there are multiple records (as many as the car attributes provided):</a:t>
            </a:r>
            <a:endParaRPr lang="en-CH" sz="1700" dirty="0">
              <a:solidFill>
                <a:srgbClr val="002F67"/>
              </a:solidFill>
            </a:endParaRPr>
          </a:p>
        </p:txBody>
      </p:sp>
      <p:sp>
        <p:nvSpPr>
          <p:cNvPr id="23" name="TextBox 22">
            <a:extLst>
              <a:ext uri="{FF2B5EF4-FFF2-40B4-BE49-F238E27FC236}">
                <a16:creationId xmlns:a16="http://schemas.microsoft.com/office/drawing/2014/main" id="{5F3EE063-6FAF-435D-9678-634745CBDC5C}"/>
              </a:ext>
            </a:extLst>
          </p:cNvPr>
          <p:cNvSpPr txBox="1"/>
          <p:nvPr/>
        </p:nvSpPr>
        <p:spPr>
          <a:xfrm>
            <a:off x="3857625" y="5129927"/>
            <a:ext cx="1495426" cy="369332"/>
          </a:xfrm>
          <a:prstGeom prst="rect">
            <a:avLst/>
          </a:prstGeom>
          <a:noFill/>
        </p:spPr>
        <p:txBody>
          <a:bodyPr wrap="square" rtlCol="0">
            <a:spAutoFit/>
          </a:bodyPr>
          <a:lstStyle/>
          <a:p>
            <a:r>
              <a:rPr lang="en-US" b="1" dirty="0">
                <a:solidFill>
                  <a:srgbClr val="002F67"/>
                </a:solidFill>
              </a:rPr>
              <a:t>Integrity:</a:t>
            </a:r>
            <a:endParaRPr lang="en-CH" b="1" dirty="0">
              <a:solidFill>
                <a:srgbClr val="002F67"/>
              </a:solidFill>
            </a:endParaRPr>
          </a:p>
        </p:txBody>
      </p:sp>
      <p:pic>
        <p:nvPicPr>
          <p:cNvPr id="45" name="Picture 44">
            <a:extLst>
              <a:ext uri="{FF2B5EF4-FFF2-40B4-BE49-F238E27FC236}">
                <a16:creationId xmlns:a16="http://schemas.microsoft.com/office/drawing/2014/main" id="{572F1ABA-242B-4403-9FBD-87FFBC605691}"/>
              </a:ext>
            </a:extLst>
          </p:cNvPr>
          <p:cNvPicPr>
            <a:picLocks noChangeAspect="1"/>
          </p:cNvPicPr>
          <p:nvPr/>
        </p:nvPicPr>
        <p:blipFill rotWithShape="1">
          <a:blip r:embed="rId2">
            <a:extLst>
              <a:ext uri="{28A0092B-C50C-407E-A947-70E740481C1C}">
                <a14:useLocalDpi xmlns:a14="http://schemas.microsoft.com/office/drawing/2010/main" val="0"/>
              </a:ext>
            </a:extLst>
          </a:blip>
          <a:srcRect l="20028" r="20471"/>
          <a:stretch/>
        </p:blipFill>
        <p:spPr>
          <a:xfrm>
            <a:off x="2028" y="0"/>
            <a:ext cx="2914648" cy="6858000"/>
          </a:xfrm>
          <a:prstGeom prst="rect">
            <a:avLst/>
          </a:prstGeom>
        </p:spPr>
      </p:pic>
      <p:sp>
        <p:nvSpPr>
          <p:cNvPr id="46" name="Rectangle 45">
            <a:extLst>
              <a:ext uri="{FF2B5EF4-FFF2-40B4-BE49-F238E27FC236}">
                <a16:creationId xmlns:a16="http://schemas.microsoft.com/office/drawing/2014/main" id="{196AD188-01EB-4A06-8921-DB00A2F1722E}"/>
              </a:ext>
            </a:extLst>
          </p:cNvPr>
          <p:cNvSpPr/>
          <p:nvPr/>
        </p:nvSpPr>
        <p:spPr>
          <a:xfrm>
            <a:off x="-3278" y="0"/>
            <a:ext cx="2927344" cy="6858000"/>
          </a:xfrm>
          <a:prstGeom prst="rect">
            <a:avLst/>
          </a:prstGeom>
          <a:solidFill>
            <a:srgbClr val="00B6EA">
              <a:alpha val="77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60" name="Picture 59">
            <a:extLst>
              <a:ext uri="{FF2B5EF4-FFF2-40B4-BE49-F238E27FC236}">
                <a16:creationId xmlns:a16="http://schemas.microsoft.com/office/drawing/2014/main" id="{248F910D-941C-40C5-94DB-E8373467FFEE}"/>
              </a:ext>
            </a:extLst>
          </p:cNvPr>
          <p:cNvPicPr>
            <a:picLocks noChangeAspect="1"/>
          </p:cNvPicPr>
          <p:nvPr/>
        </p:nvPicPr>
        <p:blipFill rotWithShape="1">
          <a:blip r:embed="rId3">
            <a:extLst>
              <a:ext uri="{28A0092B-C50C-407E-A947-70E740481C1C}">
                <a14:useLocalDpi xmlns:a14="http://schemas.microsoft.com/office/drawing/2010/main" val="0"/>
              </a:ext>
            </a:extLst>
          </a:blip>
          <a:srcRect r="10989"/>
          <a:stretch/>
        </p:blipFill>
        <p:spPr>
          <a:xfrm>
            <a:off x="3228933" y="1612205"/>
            <a:ext cx="8514155" cy="3794721"/>
          </a:xfrm>
          <a:prstGeom prst="rect">
            <a:avLst/>
          </a:prstGeom>
          <a:effectLst>
            <a:outerShdw blurRad="63500" dist="63500" dir="2700000" algn="tl" rotWithShape="0">
              <a:prstClr val="black">
                <a:alpha val="40000"/>
              </a:prstClr>
            </a:outerShdw>
          </a:effectLst>
        </p:spPr>
      </p:pic>
      <p:sp>
        <p:nvSpPr>
          <p:cNvPr id="55" name="Freeform 502">
            <a:extLst>
              <a:ext uri="{FF2B5EF4-FFF2-40B4-BE49-F238E27FC236}">
                <a16:creationId xmlns:a16="http://schemas.microsoft.com/office/drawing/2014/main" id="{5903682C-EC20-4B6F-BCEE-531A74037BA8}"/>
              </a:ext>
            </a:extLst>
          </p:cNvPr>
          <p:cNvSpPr>
            <a:spLocks noEditPoints="1"/>
          </p:cNvSpPr>
          <p:nvPr/>
        </p:nvSpPr>
        <p:spPr bwMode="auto">
          <a:xfrm rot="16200000">
            <a:off x="1821723" y="3009934"/>
            <a:ext cx="3576969" cy="781510"/>
          </a:xfrm>
          <a:custGeom>
            <a:avLst/>
            <a:gdLst>
              <a:gd name="T0" fmla="*/ 685 w 1319"/>
              <a:gd name="T1" fmla="*/ 39 h 237"/>
              <a:gd name="T2" fmla="*/ 684 w 1319"/>
              <a:gd name="T3" fmla="*/ 48 h 237"/>
              <a:gd name="T4" fmla="*/ 686 w 1319"/>
              <a:gd name="T5" fmla="*/ 40 h 237"/>
              <a:gd name="T6" fmla="*/ 689 w 1319"/>
              <a:gd name="T7" fmla="*/ 38 h 237"/>
              <a:gd name="T8" fmla="*/ 1030 w 1319"/>
              <a:gd name="T9" fmla="*/ 43 h 237"/>
              <a:gd name="T10" fmla="*/ 1319 w 1319"/>
              <a:gd name="T11" fmla="*/ 126 h 237"/>
              <a:gd name="T12" fmla="*/ 1278 w 1319"/>
              <a:gd name="T13" fmla="*/ 85 h 237"/>
              <a:gd name="T14" fmla="*/ 1098 w 1319"/>
              <a:gd name="T15" fmla="*/ 53 h 237"/>
              <a:gd name="T16" fmla="*/ 927 w 1319"/>
              <a:gd name="T17" fmla="*/ 38 h 237"/>
              <a:gd name="T18" fmla="*/ 835 w 1319"/>
              <a:gd name="T19" fmla="*/ 36 h 237"/>
              <a:gd name="T20" fmla="*/ 809 w 1319"/>
              <a:gd name="T21" fmla="*/ 36 h 237"/>
              <a:gd name="T22" fmla="*/ 927 w 1319"/>
              <a:gd name="T23" fmla="*/ 39 h 237"/>
              <a:gd name="T24" fmla="*/ 906 w 1319"/>
              <a:gd name="T25" fmla="*/ 40 h 237"/>
              <a:gd name="T26" fmla="*/ 954 w 1319"/>
              <a:gd name="T27" fmla="*/ 43 h 237"/>
              <a:gd name="T28" fmla="*/ 718 w 1319"/>
              <a:gd name="T29" fmla="*/ 40 h 237"/>
              <a:gd name="T30" fmla="*/ 1084 w 1319"/>
              <a:gd name="T31" fmla="*/ 57 h 237"/>
              <a:gd name="T32" fmla="*/ 954 w 1319"/>
              <a:gd name="T33" fmla="*/ 48 h 237"/>
              <a:gd name="T34" fmla="*/ 688 w 1319"/>
              <a:gd name="T35" fmla="*/ 45 h 237"/>
              <a:gd name="T36" fmla="*/ 692 w 1319"/>
              <a:gd name="T37" fmla="*/ 45 h 237"/>
              <a:gd name="T38" fmla="*/ 941 w 1319"/>
              <a:gd name="T39" fmla="*/ 49 h 237"/>
              <a:gd name="T40" fmla="*/ 1142 w 1319"/>
              <a:gd name="T41" fmla="*/ 69 h 237"/>
              <a:gd name="T42" fmla="*/ 1291 w 1319"/>
              <a:gd name="T43" fmla="*/ 105 h 237"/>
              <a:gd name="T44" fmla="*/ 1300 w 1319"/>
              <a:gd name="T45" fmla="*/ 134 h 237"/>
              <a:gd name="T46" fmla="*/ 1171 w 1319"/>
              <a:gd name="T47" fmla="*/ 185 h 237"/>
              <a:gd name="T48" fmla="*/ 765 w 1319"/>
              <a:gd name="T49" fmla="*/ 221 h 237"/>
              <a:gd name="T50" fmla="*/ 244 w 1319"/>
              <a:gd name="T51" fmla="*/ 206 h 237"/>
              <a:gd name="T52" fmla="*/ 14 w 1319"/>
              <a:gd name="T53" fmla="*/ 149 h 237"/>
              <a:gd name="T54" fmla="*/ 350 w 1319"/>
              <a:gd name="T55" fmla="*/ 42 h 237"/>
              <a:gd name="T56" fmla="*/ 774 w 1319"/>
              <a:gd name="T57" fmla="*/ 16 h 237"/>
              <a:gd name="T58" fmla="*/ 1123 w 1319"/>
              <a:gd name="T59" fmla="*/ 36 h 237"/>
              <a:gd name="T60" fmla="*/ 1130 w 1319"/>
              <a:gd name="T61" fmla="*/ 38 h 237"/>
              <a:gd name="T62" fmla="*/ 1137 w 1319"/>
              <a:gd name="T63" fmla="*/ 38 h 237"/>
              <a:gd name="T64" fmla="*/ 1144 w 1319"/>
              <a:gd name="T65" fmla="*/ 33 h 237"/>
              <a:gd name="T66" fmla="*/ 1143 w 1319"/>
              <a:gd name="T67" fmla="*/ 25 h 237"/>
              <a:gd name="T68" fmla="*/ 1137 w 1319"/>
              <a:gd name="T69" fmla="*/ 20 h 237"/>
              <a:gd name="T70" fmla="*/ 1131 w 1319"/>
              <a:gd name="T71" fmla="*/ 19 h 237"/>
              <a:gd name="T72" fmla="*/ 1122 w 1319"/>
              <a:gd name="T73" fmla="*/ 19 h 237"/>
              <a:gd name="T74" fmla="*/ 920 w 1319"/>
              <a:gd name="T75" fmla="*/ 2 h 237"/>
              <a:gd name="T76" fmla="*/ 750 w 1319"/>
              <a:gd name="T77" fmla="*/ 1 h 237"/>
              <a:gd name="T78" fmla="*/ 385 w 1319"/>
              <a:gd name="T79" fmla="*/ 23 h 237"/>
              <a:gd name="T80" fmla="*/ 65 w 1319"/>
              <a:gd name="T81" fmla="*/ 94 h 237"/>
              <a:gd name="T82" fmla="*/ 7 w 1319"/>
              <a:gd name="T83" fmla="*/ 168 h 237"/>
              <a:gd name="T84" fmla="*/ 158 w 1319"/>
              <a:gd name="T85" fmla="*/ 212 h 237"/>
              <a:gd name="T86" fmla="*/ 992 w 1319"/>
              <a:gd name="T87" fmla="*/ 223 h 237"/>
              <a:gd name="T88" fmla="*/ 1284 w 1319"/>
              <a:gd name="T89" fmla="*/ 161 h 237"/>
              <a:gd name="T90" fmla="*/ 1319 w 1319"/>
              <a:gd name="T91" fmla="*/ 126 h 237"/>
              <a:gd name="T92" fmla="*/ 985 w 1319"/>
              <a:gd name="T93" fmla="*/ 52 h 237"/>
              <a:gd name="T94" fmla="*/ 688 w 1319"/>
              <a:gd name="T95" fmla="*/ 44 h 237"/>
              <a:gd name="T96" fmla="*/ 1041 w 1319"/>
              <a:gd name="T97" fmla="*/ 46 h 237"/>
              <a:gd name="T98" fmla="*/ 688 w 1319"/>
              <a:gd name="T99" fmla="*/ 45 h 237"/>
              <a:gd name="T100" fmla="*/ 1270 w 1319"/>
              <a:gd name="T101" fmla="*/ 96 h 237"/>
              <a:gd name="T102" fmla="*/ 688 w 1319"/>
              <a:gd name="T103" fmla="*/ 46 h 237"/>
              <a:gd name="T104" fmla="*/ 769 w 1319"/>
              <a:gd name="T105" fmla="*/ 37 h 237"/>
              <a:gd name="T106" fmla="*/ 926 w 1319"/>
              <a:gd name="T107" fmla="*/ 46 h 237"/>
              <a:gd name="T108" fmla="*/ 986 w 1319"/>
              <a:gd name="T109" fmla="*/ 52 h 237"/>
              <a:gd name="T110" fmla="*/ 687 w 1319"/>
              <a:gd name="T111" fmla="*/ 41 h 237"/>
              <a:gd name="T112" fmla="*/ 689 w 1319"/>
              <a:gd name="T113" fmla="*/ 38 h 237"/>
              <a:gd name="T114" fmla="*/ 689 w 1319"/>
              <a:gd name="T115" fmla="*/ 45 h 237"/>
              <a:gd name="T116" fmla="*/ 688 w 1319"/>
              <a:gd name="T117" fmla="*/ 41 h 237"/>
              <a:gd name="T118" fmla="*/ 689 w 1319"/>
              <a:gd name="T119" fmla="*/ 4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19" h="237">
                <a:moveTo>
                  <a:pt x="686" y="40"/>
                </a:moveTo>
                <a:cubicBezTo>
                  <a:pt x="686" y="40"/>
                  <a:pt x="686" y="40"/>
                  <a:pt x="686" y="40"/>
                </a:cubicBezTo>
                <a:cubicBezTo>
                  <a:pt x="686" y="40"/>
                  <a:pt x="685" y="40"/>
                  <a:pt x="684" y="40"/>
                </a:cubicBezTo>
                <a:cubicBezTo>
                  <a:pt x="684" y="40"/>
                  <a:pt x="684" y="40"/>
                  <a:pt x="684" y="40"/>
                </a:cubicBezTo>
                <a:cubicBezTo>
                  <a:pt x="684" y="40"/>
                  <a:pt x="684" y="40"/>
                  <a:pt x="683" y="40"/>
                </a:cubicBezTo>
                <a:cubicBezTo>
                  <a:pt x="684" y="39"/>
                  <a:pt x="685" y="40"/>
                  <a:pt x="685" y="39"/>
                </a:cubicBezTo>
                <a:cubicBezTo>
                  <a:pt x="685" y="39"/>
                  <a:pt x="685" y="39"/>
                  <a:pt x="685" y="39"/>
                </a:cubicBezTo>
                <a:cubicBezTo>
                  <a:pt x="686" y="39"/>
                  <a:pt x="687" y="39"/>
                  <a:pt x="688" y="39"/>
                </a:cubicBezTo>
                <a:cubicBezTo>
                  <a:pt x="687" y="40"/>
                  <a:pt x="686" y="39"/>
                  <a:pt x="686" y="40"/>
                </a:cubicBezTo>
                <a:close/>
                <a:moveTo>
                  <a:pt x="684" y="48"/>
                </a:moveTo>
                <a:cubicBezTo>
                  <a:pt x="685" y="48"/>
                  <a:pt x="685" y="48"/>
                  <a:pt x="685" y="48"/>
                </a:cubicBezTo>
                <a:cubicBezTo>
                  <a:pt x="685" y="48"/>
                  <a:pt x="684" y="48"/>
                  <a:pt x="684" y="48"/>
                </a:cubicBezTo>
                <a:close/>
                <a:moveTo>
                  <a:pt x="685" y="46"/>
                </a:moveTo>
                <a:cubicBezTo>
                  <a:pt x="685" y="46"/>
                  <a:pt x="685" y="46"/>
                  <a:pt x="685" y="46"/>
                </a:cubicBezTo>
                <a:cubicBezTo>
                  <a:pt x="685" y="46"/>
                  <a:pt x="685" y="46"/>
                  <a:pt x="685" y="46"/>
                </a:cubicBezTo>
                <a:close/>
                <a:moveTo>
                  <a:pt x="686" y="40"/>
                </a:moveTo>
                <a:cubicBezTo>
                  <a:pt x="686" y="40"/>
                  <a:pt x="687" y="40"/>
                  <a:pt x="687" y="40"/>
                </a:cubicBezTo>
                <a:cubicBezTo>
                  <a:pt x="686" y="40"/>
                  <a:pt x="686" y="40"/>
                  <a:pt x="686" y="40"/>
                </a:cubicBezTo>
                <a:cubicBezTo>
                  <a:pt x="686" y="40"/>
                  <a:pt x="686" y="40"/>
                  <a:pt x="686" y="40"/>
                </a:cubicBezTo>
                <a:close/>
                <a:moveTo>
                  <a:pt x="686" y="43"/>
                </a:moveTo>
                <a:cubicBezTo>
                  <a:pt x="686" y="44"/>
                  <a:pt x="686" y="43"/>
                  <a:pt x="686" y="43"/>
                </a:cubicBezTo>
                <a:close/>
                <a:moveTo>
                  <a:pt x="689" y="38"/>
                </a:moveTo>
                <a:cubicBezTo>
                  <a:pt x="688" y="38"/>
                  <a:pt x="688" y="38"/>
                  <a:pt x="688" y="39"/>
                </a:cubicBezTo>
                <a:cubicBezTo>
                  <a:pt x="688" y="39"/>
                  <a:pt x="689" y="39"/>
                  <a:pt x="689" y="38"/>
                </a:cubicBezTo>
                <a:close/>
                <a:moveTo>
                  <a:pt x="685" y="46"/>
                </a:moveTo>
                <a:cubicBezTo>
                  <a:pt x="685" y="46"/>
                  <a:pt x="685" y="46"/>
                  <a:pt x="685" y="46"/>
                </a:cubicBezTo>
                <a:close/>
                <a:moveTo>
                  <a:pt x="685" y="45"/>
                </a:moveTo>
                <a:cubicBezTo>
                  <a:pt x="685" y="45"/>
                  <a:pt x="685" y="45"/>
                  <a:pt x="685" y="45"/>
                </a:cubicBezTo>
                <a:cubicBezTo>
                  <a:pt x="685" y="45"/>
                  <a:pt x="685" y="45"/>
                  <a:pt x="685" y="45"/>
                </a:cubicBezTo>
                <a:close/>
                <a:moveTo>
                  <a:pt x="1030" y="43"/>
                </a:moveTo>
                <a:cubicBezTo>
                  <a:pt x="1023" y="42"/>
                  <a:pt x="1012" y="41"/>
                  <a:pt x="1009" y="41"/>
                </a:cubicBezTo>
                <a:cubicBezTo>
                  <a:pt x="1019" y="42"/>
                  <a:pt x="1026" y="43"/>
                  <a:pt x="1030" y="43"/>
                </a:cubicBezTo>
                <a:close/>
                <a:moveTo>
                  <a:pt x="1122" y="54"/>
                </a:moveTo>
                <a:cubicBezTo>
                  <a:pt x="1109" y="53"/>
                  <a:pt x="1109" y="53"/>
                  <a:pt x="1109" y="53"/>
                </a:cubicBezTo>
                <a:cubicBezTo>
                  <a:pt x="1108" y="53"/>
                  <a:pt x="1118" y="54"/>
                  <a:pt x="1122" y="54"/>
                </a:cubicBezTo>
                <a:close/>
                <a:moveTo>
                  <a:pt x="1319" y="126"/>
                </a:moveTo>
                <a:cubicBezTo>
                  <a:pt x="1319" y="125"/>
                  <a:pt x="1319" y="125"/>
                  <a:pt x="1319" y="125"/>
                </a:cubicBezTo>
                <a:cubicBezTo>
                  <a:pt x="1319" y="124"/>
                  <a:pt x="1319" y="124"/>
                  <a:pt x="1319" y="124"/>
                </a:cubicBezTo>
                <a:cubicBezTo>
                  <a:pt x="1319" y="118"/>
                  <a:pt x="1316" y="112"/>
                  <a:pt x="1313" y="108"/>
                </a:cubicBezTo>
                <a:cubicBezTo>
                  <a:pt x="1309" y="103"/>
                  <a:pt x="1305" y="100"/>
                  <a:pt x="1301" y="97"/>
                </a:cubicBezTo>
                <a:cubicBezTo>
                  <a:pt x="1293" y="91"/>
                  <a:pt x="1285" y="88"/>
                  <a:pt x="1279" y="86"/>
                </a:cubicBezTo>
                <a:cubicBezTo>
                  <a:pt x="1280" y="86"/>
                  <a:pt x="1280" y="86"/>
                  <a:pt x="1278" y="85"/>
                </a:cubicBezTo>
                <a:cubicBezTo>
                  <a:pt x="1272" y="83"/>
                  <a:pt x="1269" y="82"/>
                  <a:pt x="1262" y="80"/>
                </a:cubicBezTo>
                <a:cubicBezTo>
                  <a:pt x="1239" y="73"/>
                  <a:pt x="1219" y="70"/>
                  <a:pt x="1199" y="67"/>
                </a:cubicBezTo>
                <a:cubicBezTo>
                  <a:pt x="1180" y="64"/>
                  <a:pt x="1162" y="61"/>
                  <a:pt x="1142" y="58"/>
                </a:cubicBezTo>
                <a:cubicBezTo>
                  <a:pt x="1137" y="58"/>
                  <a:pt x="1123" y="55"/>
                  <a:pt x="1119" y="55"/>
                </a:cubicBezTo>
                <a:cubicBezTo>
                  <a:pt x="1126" y="56"/>
                  <a:pt x="1135" y="57"/>
                  <a:pt x="1134" y="57"/>
                </a:cubicBezTo>
                <a:cubicBezTo>
                  <a:pt x="1122" y="56"/>
                  <a:pt x="1106" y="54"/>
                  <a:pt x="1098" y="53"/>
                </a:cubicBezTo>
                <a:cubicBezTo>
                  <a:pt x="1083" y="51"/>
                  <a:pt x="1076" y="50"/>
                  <a:pt x="1062" y="49"/>
                </a:cubicBezTo>
                <a:cubicBezTo>
                  <a:pt x="1059" y="48"/>
                  <a:pt x="1065" y="49"/>
                  <a:pt x="1058" y="48"/>
                </a:cubicBezTo>
                <a:cubicBezTo>
                  <a:pt x="1037" y="46"/>
                  <a:pt x="1027" y="45"/>
                  <a:pt x="1008" y="43"/>
                </a:cubicBezTo>
                <a:cubicBezTo>
                  <a:pt x="1003" y="43"/>
                  <a:pt x="980" y="41"/>
                  <a:pt x="974" y="41"/>
                </a:cubicBezTo>
                <a:cubicBezTo>
                  <a:pt x="968" y="40"/>
                  <a:pt x="980" y="41"/>
                  <a:pt x="975" y="41"/>
                </a:cubicBezTo>
                <a:cubicBezTo>
                  <a:pt x="927" y="38"/>
                  <a:pt x="927" y="38"/>
                  <a:pt x="927" y="38"/>
                </a:cubicBezTo>
                <a:cubicBezTo>
                  <a:pt x="923" y="38"/>
                  <a:pt x="920" y="38"/>
                  <a:pt x="914" y="38"/>
                </a:cubicBezTo>
                <a:cubicBezTo>
                  <a:pt x="909" y="37"/>
                  <a:pt x="915" y="37"/>
                  <a:pt x="908" y="37"/>
                </a:cubicBezTo>
                <a:cubicBezTo>
                  <a:pt x="902" y="37"/>
                  <a:pt x="913" y="38"/>
                  <a:pt x="912" y="38"/>
                </a:cubicBezTo>
                <a:cubicBezTo>
                  <a:pt x="903" y="37"/>
                  <a:pt x="905" y="38"/>
                  <a:pt x="900" y="38"/>
                </a:cubicBezTo>
                <a:cubicBezTo>
                  <a:pt x="888" y="37"/>
                  <a:pt x="880" y="37"/>
                  <a:pt x="869" y="37"/>
                </a:cubicBezTo>
                <a:cubicBezTo>
                  <a:pt x="835" y="36"/>
                  <a:pt x="835" y="36"/>
                  <a:pt x="835" y="36"/>
                </a:cubicBezTo>
                <a:cubicBezTo>
                  <a:pt x="811" y="36"/>
                  <a:pt x="811" y="36"/>
                  <a:pt x="811" y="36"/>
                </a:cubicBezTo>
                <a:cubicBezTo>
                  <a:pt x="786" y="36"/>
                  <a:pt x="786" y="36"/>
                  <a:pt x="786" y="36"/>
                </a:cubicBezTo>
                <a:cubicBezTo>
                  <a:pt x="781" y="36"/>
                  <a:pt x="790" y="36"/>
                  <a:pt x="782" y="36"/>
                </a:cubicBezTo>
                <a:cubicBezTo>
                  <a:pt x="749" y="36"/>
                  <a:pt x="716" y="37"/>
                  <a:pt x="692" y="38"/>
                </a:cubicBezTo>
                <a:cubicBezTo>
                  <a:pt x="729" y="36"/>
                  <a:pt x="757" y="36"/>
                  <a:pt x="790" y="36"/>
                </a:cubicBezTo>
                <a:cubicBezTo>
                  <a:pt x="795" y="36"/>
                  <a:pt x="804" y="36"/>
                  <a:pt x="809" y="36"/>
                </a:cubicBezTo>
                <a:cubicBezTo>
                  <a:pt x="811" y="36"/>
                  <a:pt x="804" y="36"/>
                  <a:pt x="811" y="36"/>
                </a:cubicBezTo>
                <a:cubicBezTo>
                  <a:pt x="818" y="36"/>
                  <a:pt x="818" y="36"/>
                  <a:pt x="818" y="36"/>
                </a:cubicBezTo>
                <a:cubicBezTo>
                  <a:pt x="814" y="36"/>
                  <a:pt x="821" y="36"/>
                  <a:pt x="823" y="37"/>
                </a:cubicBezTo>
                <a:cubicBezTo>
                  <a:pt x="851" y="37"/>
                  <a:pt x="873" y="37"/>
                  <a:pt x="898" y="38"/>
                </a:cubicBezTo>
                <a:cubicBezTo>
                  <a:pt x="902" y="38"/>
                  <a:pt x="894" y="38"/>
                  <a:pt x="900" y="38"/>
                </a:cubicBezTo>
                <a:cubicBezTo>
                  <a:pt x="927" y="39"/>
                  <a:pt x="927" y="39"/>
                  <a:pt x="927" y="39"/>
                </a:cubicBezTo>
                <a:cubicBezTo>
                  <a:pt x="930" y="40"/>
                  <a:pt x="937" y="40"/>
                  <a:pt x="933" y="40"/>
                </a:cubicBezTo>
                <a:cubicBezTo>
                  <a:pt x="901" y="38"/>
                  <a:pt x="856" y="37"/>
                  <a:pt x="817" y="37"/>
                </a:cubicBezTo>
                <a:cubicBezTo>
                  <a:pt x="806" y="37"/>
                  <a:pt x="793" y="37"/>
                  <a:pt x="787" y="37"/>
                </a:cubicBezTo>
                <a:cubicBezTo>
                  <a:pt x="804" y="37"/>
                  <a:pt x="818" y="37"/>
                  <a:pt x="833" y="38"/>
                </a:cubicBezTo>
                <a:cubicBezTo>
                  <a:pt x="853" y="38"/>
                  <a:pt x="874" y="38"/>
                  <a:pt x="893" y="39"/>
                </a:cubicBezTo>
                <a:cubicBezTo>
                  <a:pt x="906" y="40"/>
                  <a:pt x="906" y="40"/>
                  <a:pt x="906" y="40"/>
                </a:cubicBezTo>
                <a:cubicBezTo>
                  <a:pt x="920" y="40"/>
                  <a:pt x="920" y="40"/>
                  <a:pt x="920" y="40"/>
                </a:cubicBezTo>
                <a:cubicBezTo>
                  <a:pt x="929" y="41"/>
                  <a:pt x="929" y="41"/>
                  <a:pt x="929" y="41"/>
                </a:cubicBezTo>
                <a:cubicBezTo>
                  <a:pt x="937" y="41"/>
                  <a:pt x="944" y="41"/>
                  <a:pt x="953" y="42"/>
                </a:cubicBezTo>
                <a:cubicBezTo>
                  <a:pt x="968" y="43"/>
                  <a:pt x="983" y="44"/>
                  <a:pt x="999" y="46"/>
                </a:cubicBezTo>
                <a:cubicBezTo>
                  <a:pt x="1002" y="46"/>
                  <a:pt x="1001" y="46"/>
                  <a:pt x="997" y="46"/>
                </a:cubicBezTo>
                <a:cubicBezTo>
                  <a:pt x="977" y="44"/>
                  <a:pt x="974" y="44"/>
                  <a:pt x="954" y="43"/>
                </a:cubicBezTo>
                <a:cubicBezTo>
                  <a:pt x="956" y="43"/>
                  <a:pt x="958" y="43"/>
                  <a:pt x="957" y="43"/>
                </a:cubicBezTo>
                <a:cubicBezTo>
                  <a:pt x="951" y="43"/>
                  <a:pt x="949" y="42"/>
                  <a:pt x="945" y="42"/>
                </a:cubicBezTo>
                <a:cubicBezTo>
                  <a:pt x="960" y="43"/>
                  <a:pt x="958" y="43"/>
                  <a:pt x="953" y="43"/>
                </a:cubicBezTo>
                <a:cubicBezTo>
                  <a:pt x="916" y="41"/>
                  <a:pt x="870" y="39"/>
                  <a:pt x="840" y="39"/>
                </a:cubicBezTo>
                <a:cubicBezTo>
                  <a:pt x="836" y="39"/>
                  <a:pt x="834" y="39"/>
                  <a:pt x="829" y="39"/>
                </a:cubicBezTo>
                <a:cubicBezTo>
                  <a:pt x="794" y="38"/>
                  <a:pt x="755" y="38"/>
                  <a:pt x="718" y="40"/>
                </a:cubicBezTo>
                <a:cubicBezTo>
                  <a:pt x="761" y="39"/>
                  <a:pt x="805" y="38"/>
                  <a:pt x="854" y="39"/>
                </a:cubicBezTo>
                <a:cubicBezTo>
                  <a:pt x="856" y="39"/>
                  <a:pt x="854" y="39"/>
                  <a:pt x="859" y="40"/>
                </a:cubicBezTo>
                <a:cubicBezTo>
                  <a:pt x="880" y="40"/>
                  <a:pt x="904" y="41"/>
                  <a:pt x="920" y="42"/>
                </a:cubicBezTo>
                <a:cubicBezTo>
                  <a:pt x="941" y="44"/>
                  <a:pt x="941" y="44"/>
                  <a:pt x="941" y="44"/>
                </a:cubicBezTo>
                <a:cubicBezTo>
                  <a:pt x="993" y="47"/>
                  <a:pt x="1030" y="51"/>
                  <a:pt x="1079" y="57"/>
                </a:cubicBezTo>
                <a:cubicBezTo>
                  <a:pt x="1079" y="57"/>
                  <a:pt x="1082" y="57"/>
                  <a:pt x="1084" y="57"/>
                </a:cubicBezTo>
                <a:cubicBezTo>
                  <a:pt x="1073" y="57"/>
                  <a:pt x="1073" y="57"/>
                  <a:pt x="1073" y="57"/>
                </a:cubicBezTo>
                <a:cubicBezTo>
                  <a:pt x="1049" y="54"/>
                  <a:pt x="1049" y="54"/>
                  <a:pt x="1049" y="54"/>
                </a:cubicBezTo>
                <a:cubicBezTo>
                  <a:pt x="1008" y="50"/>
                  <a:pt x="950" y="45"/>
                  <a:pt x="898" y="43"/>
                </a:cubicBezTo>
                <a:cubicBezTo>
                  <a:pt x="892" y="43"/>
                  <a:pt x="897" y="43"/>
                  <a:pt x="901" y="44"/>
                </a:cubicBezTo>
                <a:cubicBezTo>
                  <a:pt x="926" y="45"/>
                  <a:pt x="948" y="46"/>
                  <a:pt x="975" y="48"/>
                </a:cubicBezTo>
                <a:cubicBezTo>
                  <a:pt x="984" y="50"/>
                  <a:pt x="974" y="49"/>
                  <a:pt x="954" y="48"/>
                </a:cubicBezTo>
                <a:cubicBezTo>
                  <a:pt x="937" y="47"/>
                  <a:pt x="914" y="45"/>
                  <a:pt x="893" y="45"/>
                </a:cubicBezTo>
                <a:cubicBezTo>
                  <a:pt x="871" y="44"/>
                  <a:pt x="851" y="43"/>
                  <a:pt x="841" y="43"/>
                </a:cubicBezTo>
                <a:cubicBezTo>
                  <a:pt x="791" y="42"/>
                  <a:pt x="742" y="43"/>
                  <a:pt x="693" y="45"/>
                </a:cubicBezTo>
                <a:cubicBezTo>
                  <a:pt x="689" y="45"/>
                  <a:pt x="689" y="45"/>
                  <a:pt x="689" y="45"/>
                </a:cubicBezTo>
                <a:cubicBezTo>
                  <a:pt x="689" y="45"/>
                  <a:pt x="689" y="45"/>
                  <a:pt x="689" y="45"/>
                </a:cubicBezTo>
                <a:cubicBezTo>
                  <a:pt x="688" y="45"/>
                  <a:pt x="688" y="45"/>
                  <a:pt x="688" y="45"/>
                </a:cubicBezTo>
                <a:cubicBezTo>
                  <a:pt x="686" y="45"/>
                  <a:pt x="686" y="45"/>
                  <a:pt x="686" y="45"/>
                </a:cubicBezTo>
                <a:cubicBezTo>
                  <a:pt x="686" y="45"/>
                  <a:pt x="687" y="45"/>
                  <a:pt x="688" y="45"/>
                </a:cubicBezTo>
                <a:cubicBezTo>
                  <a:pt x="689" y="45"/>
                  <a:pt x="689" y="45"/>
                  <a:pt x="689" y="45"/>
                </a:cubicBezTo>
                <a:cubicBezTo>
                  <a:pt x="689" y="45"/>
                  <a:pt x="689" y="45"/>
                  <a:pt x="689" y="45"/>
                </a:cubicBezTo>
                <a:cubicBezTo>
                  <a:pt x="689" y="45"/>
                  <a:pt x="689" y="45"/>
                  <a:pt x="689" y="45"/>
                </a:cubicBezTo>
                <a:cubicBezTo>
                  <a:pt x="692" y="45"/>
                  <a:pt x="692" y="45"/>
                  <a:pt x="692" y="45"/>
                </a:cubicBezTo>
                <a:cubicBezTo>
                  <a:pt x="701" y="45"/>
                  <a:pt x="701" y="45"/>
                  <a:pt x="701" y="45"/>
                </a:cubicBezTo>
                <a:cubicBezTo>
                  <a:pt x="701" y="45"/>
                  <a:pt x="703" y="44"/>
                  <a:pt x="707" y="44"/>
                </a:cubicBezTo>
                <a:cubicBezTo>
                  <a:pt x="756" y="43"/>
                  <a:pt x="811" y="43"/>
                  <a:pt x="855" y="43"/>
                </a:cubicBezTo>
                <a:cubicBezTo>
                  <a:pt x="873" y="44"/>
                  <a:pt x="908" y="45"/>
                  <a:pt x="926" y="47"/>
                </a:cubicBezTo>
                <a:cubicBezTo>
                  <a:pt x="922" y="47"/>
                  <a:pt x="907" y="46"/>
                  <a:pt x="888" y="46"/>
                </a:cubicBezTo>
                <a:cubicBezTo>
                  <a:pt x="907" y="46"/>
                  <a:pt x="925" y="48"/>
                  <a:pt x="941" y="49"/>
                </a:cubicBezTo>
                <a:cubicBezTo>
                  <a:pt x="955" y="49"/>
                  <a:pt x="978" y="51"/>
                  <a:pt x="985" y="52"/>
                </a:cubicBezTo>
                <a:cubicBezTo>
                  <a:pt x="986" y="52"/>
                  <a:pt x="984" y="52"/>
                  <a:pt x="985" y="52"/>
                </a:cubicBezTo>
                <a:cubicBezTo>
                  <a:pt x="986" y="52"/>
                  <a:pt x="996" y="53"/>
                  <a:pt x="997" y="53"/>
                </a:cubicBezTo>
                <a:cubicBezTo>
                  <a:pt x="1004" y="53"/>
                  <a:pt x="1003" y="53"/>
                  <a:pt x="1011" y="54"/>
                </a:cubicBezTo>
                <a:cubicBezTo>
                  <a:pt x="1022" y="55"/>
                  <a:pt x="1022" y="55"/>
                  <a:pt x="1029" y="56"/>
                </a:cubicBezTo>
                <a:cubicBezTo>
                  <a:pt x="1067" y="59"/>
                  <a:pt x="1104" y="64"/>
                  <a:pt x="1142" y="69"/>
                </a:cubicBezTo>
                <a:cubicBezTo>
                  <a:pt x="1154" y="71"/>
                  <a:pt x="1154" y="71"/>
                  <a:pt x="1154" y="71"/>
                </a:cubicBezTo>
                <a:cubicBezTo>
                  <a:pt x="1158" y="72"/>
                  <a:pt x="1155" y="72"/>
                  <a:pt x="1159" y="72"/>
                </a:cubicBezTo>
                <a:cubicBezTo>
                  <a:pt x="1162" y="73"/>
                  <a:pt x="1161" y="72"/>
                  <a:pt x="1165" y="73"/>
                </a:cubicBezTo>
                <a:cubicBezTo>
                  <a:pt x="1179" y="75"/>
                  <a:pt x="1196" y="78"/>
                  <a:pt x="1211" y="81"/>
                </a:cubicBezTo>
                <a:cubicBezTo>
                  <a:pt x="1229" y="84"/>
                  <a:pt x="1249" y="88"/>
                  <a:pt x="1267" y="94"/>
                </a:cubicBezTo>
                <a:cubicBezTo>
                  <a:pt x="1275" y="97"/>
                  <a:pt x="1284" y="101"/>
                  <a:pt x="1291" y="105"/>
                </a:cubicBezTo>
                <a:cubicBezTo>
                  <a:pt x="1298" y="109"/>
                  <a:pt x="1303" y="114"/>
                  <a:pt x="1305" y="119"/>
                </a:cubicBezTo>
                <a:cubicBezTo>
                  <a:pt x="1306" y="122"/>
                  <a:pt x="1306" y="121"/>
                  <a:pt x="1306" y="121"/>
                </a:cubicBezTo>
                <a:cubicBezTo>
                  <a:pt x="1306" y="121"/>
                  <a:pt x="1306" y="121"/>
                  <a:pt x="1307" y="124"/>
                </a:cubicBezTo>
                <a:cubicBezTo>
                  <a:pt x="1307" y="125"/>
                  <a:pt x="1307" y="126"/>
                  <a:pt x="1307" y="126"/>
                </a:cubicBezTo>
                <a:cubicBezTo>
                  <a:pt x="1307" y="127"/>
                  <a:pt x="1306" y="127"/>
                  <a:pt x="1306" y="128"/>
                </a:cubicBezTo>
                <a:cubicBezTo>
                  <a:pt x="1304" y="130"/>
                  <a:pt x="1302" y="132"/>
                  <a:pt x="1300" y="134"/>
                </a:cubicBezTo>
                <a:cubicBezTo>
                  <a:pt x="1296" y="138"/>
                  <a:pt x="1291" y="142"/>
                  <a:pt x="1285" y="145"/>
                </a:cubicBezTo>
                <a:cubicBezTo>
                  <a:pt x="1274" y="152"/>
                  <a:pt x="1262" y="158"/>
                  <a:pt x="1250" y="163"/>
                </a:cubicBezTo>
                <a:cubicBezTo>
                  <a:pt x="1247" y="164"/>
                  <a:pt x="1244" y="165"/>
                  <a:pt x="1241" y="166"/>
                </a:cubicBezTo>
                <a:cubicBezTo>
                  <a:pt x="1231" y="169"/>
                  <a:pt x="1231" y="169"/>
                  <a:pt x="1231" y="169"/>
                </a:cubicBezTo>
                <a:cubicBezTo>
                  <a:pt x="1224" y="171"/>
                  <a:pt x="1218" y="173"/>
                  <a:pt x="1211" y="175"/>
                </a:cubicBezTo>
                <a:cubicBezTo>
                  <a:pt x="1198" y="178"/>
                  <a:pt x="1184" y="182"/>
                  <a:pt x="1171" y="185"/>
                </a:cubicBezTo>
                <a:cubicBezTo>
                  <a:pt x="1167" y="186"/>
                  <a:pt x="1170" y="185"/>
                  <a:pt x="1164" y="186"/>
                </a:cubicBezTo>
                <a:cubicBezTo>
                  <a:pt x="1156" y="188"/>
                  <a:pt x="1158" y="188"/>
                  <a:pt x="1152" y="189"/>
                </a:cubicBezTo>
                <a:cubicBezTo>
                  <a:pt x="1147" y="190"/>
                  <a:pt x="1144" y="191"/>
                  <a:pt x="1141" y="191"/>
                </a:cubicBezTo>
                <a:cubicBezTo>
                  <a:pt x="1110" y="197"/>
                  <a:pt x="1078" y="201"/>
                  <a:pt x="1045" y="205"/>
                </a:cubicBezTo>
                <a:cubicBezTo>
                  <a:pt x="1013" y="208"/>
                  <a:pt x="980" y="210"/>
                  <a:pt x="947" y="213"/>
                </a:cubicBezTo>
                <a:cubicBezTo>
                  <a:pt x="885" y="217"/>
                  <a:pt x="823" y="220"/>
                  <a:pt x="765" y="221"/>
                </a:cubicBezTo>
                <a:cubicBezTo>
                  <a:pt x="719" y="222"/>
                  <a:pt x="675" y="223"/>
                  <a:pt x="633" y="222"/>
                </a:cubicBezTo>
                <a:cubicBezTo>
                  <a:pt x="578" y="222"/>
                  <a:pt x="530" y="221"/>
                  <a:pt x="478" y="219"/>
                </a:cubicBezTo>
                <a:cubicBezTo>
                  <a:pt x="441" y="218"/>
                  <a:pt x="400" y="216"/>
                  <a:pt x="368" y="214"/>
                </a:cubicBezTo>
                <a:cubicBezTo>
                  <a:pt x="350" y="214"/>
                  <a:pt x="350" y="214"/>
                  <a:pt x="350" y="214"/>
                </a:cubicBezTo>
                <a:cubicBezTo>
                  <a:pt x="321" y="212"/>
                  <a:pt x="321" y="212"/>
                  <a:pt x="321" y="212"/>
                </a:cubicBezTo>
                <a:cubicBezTo>
                  <a:pt x="296" y="210"/>
                  <a:pt x="270" y="209"/>
                  <a:pt x="244" y="206"/>
                </a:cubicBezTo>
                <a:cubicBezTo>
                  <a:pt x="215" y="204"/>
                  <a:pt x="188" y="201"/>
                  <a:pt x="160" y="198"/>
                </a:cubicBezTo>
                <a:cubicBezTo>
                  <a:pt x="144" y="196"/>
                  <a:pt x="129" y="194"/>
                  <a:pt x="114" y="191"/>
                </a:cubicBezTo>
                <a:cubicBezTo>
                  <a:pt x="103" y="189"/>
                  <a:pt x="93" y="187"/>
                  <a:pt x="82" y="185"/>
                </a:cubicBezTo>
                <a:cubicBezTo>
                  <a:pt x="68" y="182"/>
                  <a:pt x="53" y="178"/>
                  <a:pt x="40" y="172"/>
                </a:cubicBezTo>
                <a:cubicBezTo>
                  <a:pt x="33" y="170"/>
                  <a:pt x="26" y="166"/>
                  <a:pt x="22" y="163"/>
                </a:cubicBezTo>
                <a:cubicBezTo>
                  <a:pt x="17" y="159"/>
                  <a:pt x="14" y="154"/>
                  <a:pt x="14" y="149"/>
                </a:cubicBezTo>
                <a:cubicBezTo>
                  <a:pt x="14" y="144"/>
                  <a:pt x="19" y="137"/>
                  <a:pt x="26" y="131"/>
                </a:cubicBezTo>
                <a:cubicBezTo>
                  <a:pt x="33" y="126"/>
                  <a:pt x="41" y="121"/>
                  <a:pt x="50" y="117"/>
                </a:cubicBezTo>
                <a:cubicBezTo>
                  <a:pt x="67" y="108"/>
                  <a:pt x="85" y="101"/>
                  <a:pt x="103" y="95"/>
                </a:cubicBezTo>
                <a:cubicBezTo>
                  <a:pt x="144" y="82"/>
                  <a:pt x="195" y="70"/>
                  <a:pt x="235" y="61"/>
                </a:cubicBezTo>
                <a:cubicBezTo>
                  <a:pt x="268" y="55"/>
                  <a:pt x="302" y="49"/>
                  <a:pt x="340" y="44"/>
                </a:cubicBezTo>
                <a:cubicBezTo>
                  <a:pt x="350" y="42"/>
                  <a:pt x="350" y="42"/>
                  <a:pt x="350" y="42"/>
                </a:cubicBezTo>
                <a:cubicBezTo>
                  <a:pt x="407" y="35"/>
                  <a:pt x="471" y="28"/>
                  <a:pt x="517" y="25"/>
                </a:cubicBezTo>
                <a:cubicBezTo>
                  <a:pt x="534" y="24"/>
                  <a:pt x="549" y="23"/>
                  <a:pt x="565" y="22"/>
                </a:cubicBezTo>
                <a:cubicBezTo>
                  <a:pt x="583" y="21"/>
                  <a:pt x="599" y="20"/>
                  <a:pt x="616" y="19"/>
                </a:cubicBezTo>
                <a:cubicBezTo>
                  <a:pt x="632" y="19"/>
                  <a:pt x="632" y="19"/>
                  <a:pt x="632" y="19"/>
                </a:cubicBezTo>
                <a:cubicBezTo>
                  <a:pt x="649" y="18"/>
                  <a:pt x="666" y="17"/>
                  <a:pt x="684" y="17"/>
                </a:cubicBezTo>
                <a:cubicBezTo>
                  <a:pt x="712" y="16"/>
                  <a:pt x="742" y="16"/>
                  <a:pt x="774" y="16"/>
                </a:cubicBezTo>
                <a:cubicBezTo>
                  <a:pt x="799" y="16"/>
                  <a:pt x="836" y="16"/>
                  <a:pt x="864" y="16"/>
                </a:cubicBezTo>
                <a:cubicBezTo>
                  <a:pt x="912" y="18"/>
                  <a:pt x="961" y="19"/>
                  <a:pt x="1010" y="23"/>
                </a:cubicBezTo>
                <a:cubicBezTo>
                  <a:pt x="1026" y="24"/>
                  <a:pt x="1041" y="26"/>
                  <a:pt x="1058" y="27"/>
                </a:cubicBezTo>
                <a:cubicBezTo>
                  <a:pt x="1075" y="29"/>
                  <a:pt x="1096" y="31"/>
                  <a:pt x="1117" y="35"/>
                </a:cubicBezTo>
                <a:cubicBezTo>
                  <a:pt x="1123" y="36"/>
                  <a:pt x="1123" y="36"/>
                  <a:pt x="1123" y="36"/>
                </a:cubicBezTo>
                <a:cubicBezTo>
                  <a:pt x="1123" y="36"/>
                  <a:pt x="1123" y="36"/>
                  <a:pt x="1123" y="36"/>
                </a:cubicBezTo>
                <a:cubicBezTo>
                  <a:pt x="1124" y="36"/>
                  <a:pt x="1124" y="36"/>
                  <a:pt x="1124" y="36"/>
                </a:cubicBezTo>
                <a:cubicBezTo>
                  <a:pt x="1125" y="36"/>
                  <a:pt x="1125" y="36"/>
                  <a:pt x="1125" y="36"/>
                </a:cubicBezTo>
                <a:cubicBezTo>
                  <a:pt x="1125" y="36"/>
                  <a:pt x="1127" y="36"/>
                  <a:pt x="1127" y="37"/>
                </a:cubicBezTo>
                <a:cubicBezTo>
                  <a:pt x="1127" y="38"/>
                  <a:pt x="1128" y="36"/>
                  <a:pt x="1129" y="37"/>
                </a:cubicBezTo>
                <a:cubicBezTo>
                  <a:pt x="1129" y="37"/>
                  <a:pt x="1129" y="37"/>
                  <a:pt x="1129" y="38"/>
                </a:cubicBezTo>
                <a:cubicBezTo>
                  <a:pt x="1129" y="38"/>
                  <a:pt x="1129" y="38"/>
                  <a:pt x="1130" y="38"/>
                </a:cubicBezTo>
                <a:cubicBezTo>
                  <a:pt x="1130" y="38"/>
                  <a:pt x="1130" y="39"/>
                  <a:pt x="1131" y="39"/>
                </a:cubicBezTo>
                <a:cubicBezTo>
                  <a:pt x="1131" y="39"/>
                  <a:pt x="1131" y="39"/>
                  <a:pt x="1131" y="39"/>
                </a:cubicBezTo>
                <a:cubicBezTo>
                  <a:pt x="1132" y="39"/>
                  <a:pt x="1132" y="39"/>
                  <a:pt x="1133" y="39"/>
                </a:cubicBezTo>
                <a:cubicBezTo>
                  <a:pt x="1133" y="39"/>
                  <a:pt x="1134" y="39"/>
                  <a:pt x="1134" y="39"/>
                </a:cubicBezTo>
                <a:cubicBezTo>
                  <a:pt x="1135" y="39"/>
                  <a:pt x="1135" y="39"/>
                  <a:pt x="1135" y="39"/>
                </a:cubicBezTo>
                <a:cubicBezTo>
                  <a:pt x="1136" y="39"/>
                  <a:pt x="1136" y="39"/>
                  <a:pt x="1137" y="38"/>
                </a:cubicBezTo>
                <a:cubicBezTo>
                  <a:pt x="1137" y="38"/>
                  <a:pt x="1138" y="38"/>
                  <a:pt x="1138" y="38"/>
                </a:cubicBezTo>
                <a:cubicBezTo>
                  <a:pt x="1138" y="38"/>
                  <a:pt x="1139" y="38"/>
                  <a:pt x="1139" y="38"/>
                </a:cubicBezTo>
                <a:cubicBezTo>
                  <a:pt x="1140" y="37"/>
                  <a:pt x="1141" y="36"/>
                  <a:pt x="1142" y="36"/>
                </a:cubicBezTo>
                <a:cubicBezTo>
                  <a:pt x="1142" y="36"/>
                  <a:pt x="1142" y="35"/>
                  <a:pt x="1143" y="35"/>
                </a:cubicBezTo>
                <a:cubicBezTo>
                  <a:pt x="1143" y="35"/>
                  <a:pt x="1143" y="35"/>
                  <a:pt x="1143" y="35"/>
                </a:cubicBezTo>
                <a:cubicBezTo>
                  <a:pt x="1143" y="34"/>
                  <a:pt x="1143" y="33"/>
                  <a:pt x="1144" y="33"/>
                </a:cubicBezTo>
                <a:cubicBezTo>
                  <a:pt x="1144" y="33"/>
                  <a:pt x="1144" y="33"/>
                  <a:pt x="1144" y="33"/>
                </a:cubicBezTo>
                <a:cubicBezTo>
                  <a:pt x="1144" y="32"/>
                  <a:pt x="1144" y="31"/>
                  <a:pt x="1144" y="30"/>
                </a:cubicBezTo>
                <a:cubicBezTo>
                  <a:pt x="1144" y="29"/>
                  <a:pt x="1144" y="28"/>
                  <a:pt x="1144" y="28"/>
                </a:cubicBezTo>
                <a:cubicBezTo>
                  <a:pt x="1144" y="28"/>
                  <a:pt x="1144" y="27"/>
                  <a:pt x="1144" y="27"/>
                </a:cubicBezTo>
                <a:cubicBezTo>
                  <a:pt x="1144" y="26"/>
                  <a:pt x="1143" y="26"/>
                  <a:pt x="1143" y="26"/>
                </a:cubicBezTo>
                <a:cubicBezTo>
                  <a:pt x="1143" y="25"/>
                  <a:pt x="1143" y="25"/>
                  <a:pt x="1143" y="25"/>
                </a:cubicBezTo>
                <a:cubicBezTo>
                  <a:pt x="1143" y="25"/>
                  <a:pt x="1142" y="24"/>
                  <a:pt x="1142" y="24"/>
                </a:cubicBezTo>
                <a:cubicBezTo>
                  <a:pt x="1142" y="24"/>
                  <a:pt x="1142" y="24"/>
                  <a:pt x="1142" y="24"/>
                </a:cubicBezTo>
                <a:cubicBezTo>
                  <a:pt x="1141" y="23"/>
                  <a:pt x="1141" y="22"/>
                  <a:pt x="1140" y="22"/>
                </a:cubicBezTo>
                <a:cubicBezTo>
                  <a:pt x="1140" y="22"/>
                  <a:pt x="1139" y="21"/>
                  <a:pt x="1139" y="21"/>
                </a:cubicBezTo>
                <a:cubicBezTo>
                  <a:pt x="1138" y="21"/>
                  <a:pt x="1137" y="21"/>
                  <a:pt x="1137" y="20"/>
                </a:cubicBezTo>
                <a:cubicBezTo>
                  <a:pt x="1137" y="20"/>
                  <a:pt x="1137" y="20"/>
                  <a:pt x="1137" y="20"/>
                </a:cubicBezTo>
                <a:cubicBezTo>
                  <a:pt x="1137" y="20"/>
                  <a:pt x="1136" y="20"/>
                  <a:pt x="1136" y="20"/>
                </a:cubicBezTo>
                <a:cubicBezTo>
                  <a:pt x="1136" y="20"/>
                  <a:pt x="1135" y="20"/>
                  <a:pt x="1135" y="20"/>
                </a:cubicBezTo>
                <a:cubicBezTo>
                  <a:pt x="1135" y="20"/>
                  <a:pt x="1134" y="19"/>
                  <a:pt x="1134" y="19"/>
                </a:cubicBezTo>
                <a:cubicBezTo>
                  <a:pt x="1134" y="19"/>
                  <a:pt x="1134" y="20"/>
                  <a:pt x="1133" y="20"/>
                </a:cubicBezTo>
                <a:cubicBezTo>
                  <a:pt x="1133" y="20"/>
                  <a:pt x="1132" y="19"/>
                  <a:pt x="1132" y="19"/>
                </a:cubicBezTo>
                <a:cubicBezTo>
                  <a:pt x="1131" y="19"/>
                  <a:pt x="1131" y="19"/>
                  <a:pt x="1131" y="19"/>
                </a:cubicBezTo>
                <a:cubicBezTo>
                  <a:pt x="1131" y="19"/>
                  <a:pt x="1130" y="19"/>
                  <a:pt x="1130" y="20"/>
                </a:cubicBezTo>
                <a:cubicBezTo>
                  <a:pt x="1130" y="20"/>
                  <a:pt x="1128" y="19"/>
                  <a:pt x="1127" y="20"/>
                </a:cubicBezTo>
                <a:cubicBezTo>
                  <a:pt x="1127" y="19"/>
                  <a:pt x="1127" y="19"/>
                  <a:pt x="1126" y="19"/>
                </a:cubicBezTo>
                <a:cubicBezTo>
                  <a:pt x="1126" y="19"/>
                  <a:pt x="1126" y="19"/>
                  <a:pt x="1126" y="19"/>
                </a:cubicBezTo>
                <a:cubicBezTo>
                  <a:pt x="1126" y="19"/>
                  <a:pt x="1126" y="19"/>
                  <a:pt x="1126" y="19"/>
                </a:cubicBezTo>
                <a:cubicBezTo>
                  <a:pt x="1122" y="19"/>
                  <a:pt x="1122" y="19"/>
                  <a:pt x="1122" y="19"/>
                </a:cubicBezTo>
                <a:cubicBezTo>
                  <a:pt x="1103" y="16"/>
                  <a:pt x="1103" y="16"/>
                  <a:pt x="1103" y="16"/>
                </a:cubicBezTo>
                <a:cubicBezTo>
                  <a:pt x="1098" y="15"/>
                  <a:pt x="1092" y="15"/>
                  <a:pt x="1087" y="14"/>
                </a:cubicBezTo>
                <a:cubicBezTo>
                  <a:pt x="1078" y="13"/>
                  <a:pt x="1067" y="12"/>
                  <a:pt x="1056" y="11"/>
                </a:cubicBezTo>
                <a:cubicBezTo>
                  <a:pt x="1037" y="9"/>
                  <a:pt x="1021" y="8"/>
                  <a:pt x="1005" y="7"/>
                </a:cubicBezTo>
                <a:cubicBezTo>
                  <a:pt x="981" y="5"/>
                  <a:pt x="964" y="4"/>
                  <a:pt x="944" y="3"/>
                </a:cubicBezTo>
                <a:cubicBezTo>
                  <a:pt x="920" y="2"/>
                  <a:pt x="920" y="2"/>
                  <a:pt x="920" y="2"/>
                </a:cubicBezTo>
                <a:cubicBezTo>
                  <a:pt x="898" y="2"/>
                  <a:pt x="898" y="2"/>
                  <a:pt x="898" y="2"/>
                </a:cubicBezTo>
                <a:cubicBezTo>
                  <a:pt x="875" y="1"/>
                  <a:pt x="875" y="1"/>
                  <a:pt x="875" y="1"/>
                </a:cubicBezTo>
                <a:cubicBezTo>
                  <a:pt x="860" y="1"/>
                  <a:pt x="860" y="1"/>
                  <a:pt x="860" y="1"/>
                </a:cubicBezTo>
                <a:cubicBezTo>
                  <a:pt x="844" y="0"/>
                  <a:pt x="844" y="0"/>
                  <a:pt x="844" y="0"/>
                </a:cubicBezTo>
                <a:cubicBezTo>
                  <a:pt x="824" y="0"/>
                  <a:pt x="824" y="0"/>
                  <a:pt x="824" y="0"/>
                </a:cubicBezTo>
                <a:cubicBezTo>
                  <a:pt x="800" y="0"/>
                  <a:pt x="773" y="0"/>
                  <a:pt x="750" y="1"/>
                </a:cubicBezTo>
                <a:cubicBezTo>
                  <a:pt x="708" y="1"/>
                  <a:pt x="671" y="2"/>
                  <a:pt x="622" y="4"/>
                </a:cubicBezTo>
                <a:cubicBezTo>
                  <a:pt x="587" y="6"/>
                  <a:pt x="587" y="6"/>
                  <a:pt x="587" y="6"/>
                </a:cubicBezTo>
                <a:cubicBezTo>
                  <a:pt x="584" y="6"/>
                  <a:pt x="584" y="6"/>
                  <a:pt x="580" y="6"/>
                </a:cubicBezTo>
                <a:cubicBezTo>
                  <a:pt x="554" y="7"/>
                  <a:pt x="527" y="10"/>
                  <a:pt x="500" y="11"/>
                </a:cubicBezTo>
                <a:cubicBezTo>
                  <a:pt x="497" y="12"/>
                  <a:pt x="497" y="12"/>
                  <a:pt x="497" y="12"/>
                </a:cubicBezTo>
                <a:cubicBezTo>
                  <a:pt x="460" y="14"/>
                  <a:pt x="414" y="19"/>
                  <a:pt x="385" y="23"/>
                </a:cubicBezTo>
                <a:cubicBezTo>
                  <a:pt x="363" y="25"/>
                  <a:pt x="337" y="29"/>
                  <a:pt x="309" y="33"/>
                </a:cubicBezTo>
                <a:cubicBezTo>
                  <a:pt x="297" y="35"/>
                  <a:pt x="284" y="37"/>
                  <a:pt x="272" y="39"/>
                </a:cubicBezTo>
                <a:cubicBezTo>
                  <a:pt x="249" y="44"/>
                  <a:pt x="218" y="50"/>
                  <a:pt x="196" y="55"/>
                </a:cubicBezTo>
                <a:cubicBezTo>
                  <a:pt x="176" y="60"/>
                  <a:pt x="176" y="60"/>
                  <a:pt x="176" y="60"/>
                </a:cubicBezTo>
                <a:cubicBezTo>
                  <a:pt x="164" y="63"/>
                  <a:pt x="152" y="66"/>
                  <a:pt x="139" y="69"/>
                </a:cubicBezTo>
                <a:cubicBezTo>
                  <a:pt x="115" y="76"/>
                  <a:pt x="89" y="84"/>
                  <a:pt x="65" y="94"/>
                </a:cubicBezTo>
                <a:cubicBezTo>
                  <a:pt x="53" y="99"/>
                  <a:pt x="41" y="104"/>
                  <a:pt x="30" y="111"/>
                </a:cubicBezTo>
                <a:cubicBezTo>
                  <a:pt x="25" y="114"/>
                  <a:pt x="19" y="118"/>
                  <a:pt x="15" y="122"/>
                </a:cubicBezTo>
                <a:cubicBezTo>
                  <a:pt x="10" y="127"/>
                  <a:pt x="5" y="131"/>
                  <a:pt x="2" y="138"/>
                </a:cubicBezTo>
                <a:cubicBezTo>
                  <a:pt x="1" y="142"/>
                  <a:pt x="0" y="146"/>
                  <a:pt x="0" y="151"/>
                </a:cubicBezTo>
                <a:cubicBezTo>
                  <a:pt x="0" y="155"/>
                  <a:pt x="1" y="159"/>
                  <a:pt x="3" y="163"/>
                </a:cubicBezTo>
                <a:cubicBezTo>
                  <a:pt x="4" y="165"/>
                  <a:pt x="6" y="166"/>
                  <a:pt x="7" y="168"/>
                </a:cubicBezTo>
                <a:cubicBezTo>
                  <a:pt x="8" y="169"/>
                  <a:pt x="10" y="171"/>
                  <a:pt x="11" y="172"/>
                </a:cubicBezTo>
                <a:cubicBezTo>
                  <a:pt x="14" y="175"/>
                  <a:pt x="17" y="177"/>
                  <a:pt x="21" y="179"/>
                </a:cubicBezTo>
                <a:cubicBezTo>
                  <a:pt x="33" y="186"/>
                  <a:pt x="45" y="190"/>
                  <a:pt x="58" y="193"/>
                </a:cubicBezTo>
                <a:cubicBezTo>
                  <a:pt x="70" y="197"/>
                  <a:pt x="83" y="200"/>
                  <a:pt x="95" y="202"/>
                </a:cubicBezTo>
                <a:cubicBezTo>
                  <a:pt x="101" y="203"/>
                  <a:pt x="108" y="204"/>
                  <a:pt x="113" y="205"/>
                </a:cubicBezTo>
                <a:cubicBezTo>
                  <a:pt x="128" y="208"/>
                  <a:pt x="142" y="210"/>
                  <a:pt x="158" y="212"/>
                </a:cubicBezTo>
                <a:cubicBezTo>
                  <a:pt x="197" y="217"/>
                  <a:pt x="236" y="220"/>
                  <a:pt x="272" y="223"/>
                </a:cubicBezTo>
                <a:cubicBezTo>
                  <a:pt x="318" y="226"/>
                  <a:pt x="386" y="230"/>
                  <a:pt x="440" y="232"/>
                </a:cubicBezTo>
                <a:cubicBezTo>
                  <a:pt x="452" y="232"/>
                  <a:pt x="464" y="233"/>
                  <a:pt x="476" y="233"/>
                </a:cubicBezTo>
                <a:cubicBezTo>
                  <a:pt x="515" y="234"/>
                  <a:pt x="564" y="235"/>
                  <a:pt x="605" y="236"/>
                </a:cubicBezTo>
                <a:cubicBezTo>
                  <a:pt x="690" y="237"/>
                  <a:pt x="777" y="235"/>
                  <a:pt x="863" y="231"/>
                </a:cubicBezTo>
                <a:cubicBezTo>
                  <a:pt x="906" y="229"/>
                  <a:pt x="950" y="227"/>
                  <a:pt x="992" y="223"/>
                </a:cubicBezTo>
                <a:cubicBezTo>
                  <a:pt x="1035" y="220"/>
                  <a:pt x="1078" y="216"/>
                  <a:pt x="1120" y="209"/>
                </a:cubicBezTo>
                <a:cubicBezTo>
                  <a:pt x="1133" y="207"/>
                  <a:pt x="1153" y="203"/>
                  <a:pt x="1164" y="200"/>
                </a:cubicBezTo>
                <a:cubicBezTo>
                  <a:pt x="1167" y="200"/>
                  <a:pt x="1174" y="198"/>
                  <a:pt x="1180" y="197"/>
                </a:cubicBezTo>
                <a:cubicBezTo>
                  <a:pt x="1201" y="191"/>
                  <a:pt x="1226" y="184"/>
                  <a:pt x="1252" y="176"/>
                </a:cubicBezTo>
                <a:cubicBezTo>
                  <a:pt x="1259" y="174"/>
                  <a:pt x="1274" y="167"/>
                  <a:pt x="1282" y="162"/>
                </a:cubicBezTo>
                <a:cubicBezTo>
                  <a:pt x="1286" y="160"/>
                  <a:pt x="1277" y="165"/>
                  <a:pt x="1284" y="161"/>
                </a:cubicBezTo>
                <a:cubicBezTo>
                  <a:pt x="1288" y="159"/>
                  <a:pt x="1294" y="155"/>
                  <a:pt x="1301" y="150"/>
                </a:cubicBezTo>
                <a:cubicBezTo>
                  <a:pt x="1304" y="148"/>
                  <a:pt x="1308" y="145"/>
                  <a:pt x="1311" y="141"/>
                </a:cubicBezTo>
                <a:cubicBezTo>
                  <a:pt x="1313" y="139"/>
                  <a:pt x="1315" y="137"/>
                  <a:pt x="1317" y="134"/>
                </a:cubicBezTo>
                <a:cubicBezTo>
                  <a:pt x="1317" y="133"/>
                  <a:pt x="1318" y="132"/>
                  <a:pt x="1319" y="130"/>
                </a:cubicBezTo>
                <a:cubicBezTo>
                  <a:pt x="1319" y="129"/>
                  <a:pt x="1319" y="128"/>
                  <a:pt x="1319" y="127"/>
                </a:cubicBezTo>
                <a:cubicBezTo>
                  <a:pt x="1319" y="126"/>
                  <a:pt x="1319" y="126"/>
                  <a:pt x="1319" y="126"/>
                </a:cubicBezTo>
                <a:close/>
                <a:moveTo>
                  <a:pt x="1104" y="52"/>
                </a:moveTo>
                <a:cubicBezTo>
                  <a:pt x="1102" y="51"/>
                  <a:pt x="1092" y="50"/>
                  <a:pt x="1091" y="50"/>
                </a:cubicBezTo>
                <a:cubicBezTo>
                  <a:pt x="1095" y="50"/>
                  <a:pt x="1103" y="52"/>
                  <a:pt x="1104" y="52"/>
                </a:cubicBezTo>
                <a:close/>
                <a:moveTo>
                  <a:pt x="985" y="52"/>
                </a:moveTo>
                <a:cubicBezTo>
                  <a:pt x="985" y="52"/>
                  <a:pt x="985" y="52"/>
                  <a:pt x="985" y="52"/>
                </a:cubicBezTo>
                <a:cubicBezTo>
                  <a:pt x="985" y="52"/>
                  <a:pt x="985" y="52"/>
                  <a:pt x="985" y="52"/>
                </a:cubicBezTo>
                <a:close/>
                <a:moveTo>
                  <a:pt x="689" y="44"/>
                </a:moveTo>
                <a:cubicBezTo>
                  <a:pt x="689" y="43"/>
                  <a:pt x="688" y="44"/>
                  <a:pt x="688" y="43"/>
                </a:cubicBezTo>
                <a:cubicBezTo>
                  <a:pt x="689" y="43"/>
                  <a:pt x="689" y="43"/>
                  <a:pt x="689" y="43"/>
                </a:cubicBezTo>
                <a:cubicBezTo>
                  <a:pt x="689" y="43"/>
                  <a:pt x="687" y="43"/>
                  <a:pt x="687" y="43"/>
                </a:cubicBezTo>
                <a:cubicBezTo>
                  <a:pt x="687" y="43"/>
                  <a:pt x="688" y="44"/>
                  <a:pt x="688" y="43"/>
                </a:cubicBezTo>
                <a:cubicBezTo>
                  <a:pt x="688" y="43"/>
                  <a:pt x="688" y="43"/>
                  <a:pt x="688" y="44"/>
                </a:cubicBezTo>
                <a:cubicBezTo>
                  <a:pt x="688" y="44"/>
                  <a:pt x="688" y="43"/>
                  <a:pt x="688" y="43"/>
                </a:cubicBezTo>
                <a:cubicBezTo>
                  <a:pt x="688" y="44"/>
                  <a:pt x="688" y="44"/>
                  <a:pt x="688" y="44"/>
                </a:cubicBezTo>
                <a:cubicBezTo>
                  <a:pt x="689" y="44"/>
                  <a:pt x="689" y="44"/>
                  <a:pt x="689" y="44"/>
                </a:cubicBezTo>
                <a:close/>
                <a:moveTo>
                  <a:pt x="1041" y="46"/>
                </a:moveTo>
                <a:cubicBezTo>
                  <a:pt x="1044" y="47"/>
                  <a:pt x="1051" y="47"/>
                  <a:pt x="1053" y="48"/>
                </a:cubicBezTo>
                <a:cubicBezTo>
                  <a:pt x="1049" y="47"/>
                  <a:pt x="1042" y="46"/>
                  <a:pt x="1041" y="46"/>
                </a:cubicBezTo>
                <a:close/>
                <a:moveTo>
                  <a:pt x="689" y="39"/>
                </a:moveTo>
                <a:cubicBezTo>
                  <a:pt x="689" y="39"/>
                  <a:pt x="688" y="39"/>
                  <a:pt x="688" y="39"/>
                </a:cubicBezTo>
                <a:cubicBezTo>
                  <a:pt x="689" y="39"/>
                  <a:pt x="689" y="39"/>
                  <a:pt x="689" y="39"/>
                </a:cubicBezTo>
                <a:close/>
                <a:moveTo>
                  <a:pt x="688" y="45"/>
                </a:moveTo>
                <a:cubicBezTo>
                  <a:pt x="688" y="45"/>
                  <a:pt x="688" y="45"/>
                  <a:pt x="687" y="45"/>
                </a:cubicBezTo>
                <a:cubicBezTo>
                  <a:pt x="688" y="45"/>
                  <a:pt x="688" y="45"/>
                  <a:pt x="688" y="45"/>
                </a:cubicBezTo>
                <a:close/>
                <a:moveTo>
                  <a:pt x="863" y="47"/>
                </a:moveTo>
                <a:cubicBezTo>
                  <a:pt x="849" y="46"/>
                  <a:pt x="839" y="46"/>
                  <a:pt x="830" y="46"/>
                </a:cubicBezTo>
                <a:cubicBezTo>
                  <a:pt x="838" y="46"/>
                  <a:pt x="848" y="46"/>
                  <a:pt x="853" y="47"/>
                </a:cubicBezTo>
                <a:cubicBezTo>
                  <a:pt x="855" y="46"/>
                  <a:pt x="860" y="47"/>
                  <a:pt x="863" y="47"/>
                </a:cubicBezTo>
                <a:close/>
                <a:moveTo>
                  <a:pt x="1279" y="100"/>
                </a:moveTo>
                <a:cubicBezTo>
                  <a:pt x="1276" y="98"/>
                  <a:pt x="1271" y="96"/>
                  <a:pt x="1270" y="96"/>
                </a:cubicBezTo>
                <a:cubicBezTo>
                  <a:pt x="1274" y="98"/>
                  <a:pt x="1277" y="99"/>
                  <a:pt x="1279" y="100"/>
                </a:cubicBezTo>
                <a:close/>
                <a:moveTo>
                  <a:pt x="688" y="39"/>
                </a:moveTo>
                <a:cubicBezTo>
                  <a:pt x="688" y="39"/>
                  <a:pt x="688" y="39"/>
                  <a:pt x="688" y="39"/>
                </a:cubicBezTo>
                <a:cubicBezTo>
                  <a:pt x="688" y="39"/>
                  <a:pt x="688" y="39"/>
                  <a:pt x="688" y="39"/>
                </a:cubicBezTo>
                <a:cubicBezTo>
                  <a:pt x="688" y="39"/>
                  <a:pt x="688" y="39"/>
                  <a:pt x="688" y="39"/>
                </a:cubicBezTo>
                <a:close/>
                <a:moveTo>
                  <a:pt x="688" y="46"/>
                </a:moveTo>
                <a:cubicBezTo>
                  <a:pt x="688" y="46"/>
                  <a:pt x="689" y="46"/>
                  <a:pt x="689" y="46"/>
                </a:cubicBezTo>
                <a:cubicBezTo>
                  <a:pt x="688" y="46"/>
                  <a:pt x="688" y="46"/>
                  <a:pt x="688" y="46"/>
                </a:cubicBezTo>
                <a:close/>
                <a:moveTo>
                  <a:pt x="769" y="37"/>
                </a:moveTo>
                <a:cubicBezTo>
                  <a:pt x="762" y="37"/>
                  <a:pt x="762" y="37"/>
                  <a:pt x="762" y="37"/>
                </a:cubicBezTo>
                <a:cubicBezTo>
                  <a:pt x="761" y="37"/>
                  <a:pt x="762" y="37"/>
                  <a:pt x="763" y="37"/>
                </a:cubicBezTo>
                <a:cubicBezTo>
                  <a:pt x="768" y="37"/>
                  <a:pt x="769" y="37"/>
                  <a:pt x="769" y="37"/>
                </a:cubicBezTo>
                <a:close/>
                <a:moveTo>
                  <a:pt x="923" y="41"/>
                </a:moveTo>
                <a:cubicBezTo>
                  <a:pt x="912" y="40"/>
                  <a:pt x="912" y="40"/>
                  <a:pt x="912" y="40"/>
                </a:cubicBezTo>
                <a:cubicBezTo>
                  <a:pt x="907" y="40"/>
                  <a:pt x="879" y="39"/>
                  <a:pt x="882" y="39"/>
                </a:cubicBezTo>
                <a:cubicBezTo>
                  <a:pt x="899" y="40"/>
                  <a:pt x="924" y="41"/>
                  <a:pt x="938" y="42"/>
                </a:cubicBezTo>
                <a:cubicBezTo>
                  <a:pt x="933" y="41"/>
                  <a:pt x="928" y="41"/>
                  <a:pt x="923" y="41"/>
                </a:cubicBezTo>
                <a:close/>
                <a:moveTo>
                  <a:pt x="926" y="46"/>
                </a:moveTo>
                <a:cubicBezTo>
                  <a:pt x="967" y="48"/>
                  <a:pt x="967" y="48"/>
                  <a:pt x="967" y="48"/>
                </a:cubicBezTo>
                <a:cubicBezTo>
                  <a:pt x="954" y="47"/>
                  <a:pt x="939" y="46"/>
                  <a:pt x="926" y="46"/>
                </a:cubicBezTo>
                <a:close/>
                <a:moveTo>
                  <a:pt x="683" y="48"/>
                </a:moveTo>
                <a:cubicBezTo>
                  <a:pt x="683" y="48"/>
                  <a:pt x="683" y="48"/>
                  <a:pt x="683" y="48"/>
                </a:cubicBezTo>
                <a:close/>
                <a:moveTo>
                  <a:pt x="985" y="52"/>
                </a:moveTo>
                <a:cubicBezTo>
                  <a:pt x="985" y="52"/>
                  <a:pt x="986" y="52"/>
                  <a:pt x="986" y="52"/>
                </a:cubicBezTo>
                <a:cubicBezTo>
                  <a:pt x="986" y="52"/>
                  <a:pt x="985" y="52"/>
                  <a:pt x="985" y="52"/>
                </a:cubicBezTo>
                <a:close/>
                <a:moveTo>
                  <a:pt x="687" y="40"/>
                </a:moveTo>
                <a:cubicBezTo>
                  <a:pt x="687" y="40"/>
                  <a:pt x="687" y="40"/>
                  <a:pt x="687" y="40"/>
                </a:cubicBezTo>
                <a:cubicBezTo>
                  <a:pt x="687" y="40"/>
                  <a:pt x="687" y="40"/>
                  <a:pt x="687" y="40"/>
                </a:cubicBezTo>
                <a:close/>
                <a:moveTo>
                  <a:pt x="687" y="41"/>
                </a:moveTo>
                <a:cubicBezTo>
                  <a:pt x="687" y="41"/>
                  <a:pt x="687" y="41"/>
                  <a:pt x="687" y="41"/>
                </a:cubicBezTo>
                <a:cubicBezTo>
                  <a:pt x="687" y="41"/>
                  <a:pt x="687" y="41"/>
                  <a:pt x="687" y="41"/>
                </a:cubicBezTo>
                <a:close/>
                <a:moveTo>
                  <a:pt x="689" y="38"/>
                </a:moveTo>
                <a:cubicBezTo>
                  <a:pt x="689" y="38"/>
                  <a:pt x="689" y="38"/>
                  <a:pt x="689" y="38"/>
                </a:cubicBezTo>
                <a:cubicBezTo>
                  <a:pt x="689" y="38"/>
                  <a:pt x="689" y="38"/>
                  <a:pt x="689" y="38"/>
                </a:cubicBezTo>
                <a:cubicBezTo>
                  <a:pt x="689" y="38"/>
                  <a:pt x="689" y="38"/>
                  <a:pt x="689" y="38"/>
                </a:cubicBezTo>
                <a:cubicBezTo>
                  <a:pt x="689" y="38"/>
                  <a:pt x="689" y="38"/>
                  <a:pt x="689" y="38"/>
                </a:cubicBezTo>
                <a:cubicBezTo>
                  <a:pt x="689" y="38"/>
                  <a:pt x="689" y="38"/>
                  <a:pt x="689" y="38"/>
                </a:cubicBezTo>
                <a:cubicBezTo>
                  <a:pt x="689" y="38"/>
                  <a:pt x="690" y="38"/>
                  <a:pt x="690" y="38"/>
                </a:cubicBezTo>
                <a:cubicBezTo>
                  <a:pt x="689" y="38"/>
                  <a:pt x="689" y="38"/>
                  <a:pt x="689" y="38"/>
                </a:cubicBezTo>
                <a:close/>
                <a:moveTo>
                  <a:pt x="689" y="45"/>
                </a:moveTo>
                <a:cubicBezTo>
                  <a:pt x="689" y="44"/>
                  <a:pt x="689" y="45"/>
                  <a:pt x="689" y="45"/>
                </a:cubicBezTo>
                <a:cubicBezTo>
                  <a:pt x="689" y="45"/>
                  <a:pt x="689" y="45"/>
                  <a:pt x="689" y="45"/>
                </a:cubicBezTo>
                <a:close/>
                <a:moveTo>
                  <a:pt x="688" y="39"/>
                </a:moveTo>
                <a:cubicBezTo>
                  <a:pt x="688" y="39"/>
                  <a:pt x="687" y="38"/>
                  <a:pt x="687" y="39"/>
                </a:cubicBezTo>
                <a:cubicBezTo>
                  <a:pt x="687" y="39"/>
                  <a:pt x="688" y="39"/>
                  <a:pt x="688" y="39"/>
                </a:cubicBezTo>
                <a:close/>
                <a:moveTo>
                  <a:pt x="688" y="41"/>
                </a:moveTo>
                <a:cubicBezTo>
                  <a:pt x="688" y="41"/>
                  <a:pt x="688" y="41"/>
                  <a:pt x="688" y="41"/>
                </a:cubicBezTo>
                <a:cubicBezTo>
                  <a:pt x="688" y="41"/>
                  <a:pt x="688" y="41"/>
                  <a:pt x="688" y="41"/>
                </a:cubicBezTo>
                <a:cubicBezTo>
                  <a:pt x="687" y="41"/>
                  <a:pt x="688" y="41"/>
                  <a:pt x="688" y="41"/>
                </a:cubicBezTo>
                <a:close/>
                <a:moveTo>
                  <a:pt x="699" y="40"/>
                </a:moveTo>
                <a:cubicBezTo>
                  <a:pt x="689" y="41"/>
                  <a:pt x="689" y="41"/>
                  <a:pt x="689" y="41"/>
                </a:cubicBezTo>
                <a:cubicBezTo>
                  <a:pt x="689" y="41"/>
                  <a:pt x="688" y="41"/>
                  <a:pt x="688" y="41"/>
                </a:cubicBezTo>
                <a:cubicBezTo>
                  <a:pt x="688" y="41"/>
                  <a:pt x="689" y="41"/>
                  <a:pt x="689" y="41"/>
                </a:cubicBezTo>
                <a:cubicBezTo>
                  <a:pt x="689" y="41"/>
                  <a:pt x="689" y="41"/>
                  <a:pt x="689" y="41"/>
                </a:cubicBezTo>
                <a:lnTo>
                  <a:pt x="699" y="40"/>
                </a:lnTo>
                <a:close/>
                <a:moveTo>
                  <a:pt x="688" y="41"/>
                </a:moveTo>
                <a:cubicBezTo>
                  <a:pt x="688" y="41"/>
                  <a:pt x="688" y="41"/>
                  <a:pt x="688" y="41"/>
                </a:cubicBezTo>
                <a:cubicBezTo>
                  <a:pt x="688" y="41"/>
                  <a:pt x="688" y="41"/>
                  <a:pt x="688" y="41"/>
                </a:cubicBezTo>
                <a:cubicBezTo>
                  <a:pt x="688" y="41"/>
                  <a:pt x="688" y="41"/>
                  <a:pt x="688" y="41"/>
                </a:cubicBezTo>
                <a:close/>
              </a:path>
            </a:pathLst>
          </a:custGeom>
          <a:solidFill>
            <a:srgbClr val="FF0000"/>
          </a:solidFill>
          <a:ln>
            <a:solidFill>
              <a:srgbClr val="FF0000"/>
            </a:solidFill>
          </a:ln>
          <a:effec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1" name="TextBox 60">
            <a:extLst>
              <a:ext uri="{FF2B5EF4-FFF2-40B4-BE49-F238E27FC236}">
                <a16:creationId xmlns:a16="http://schemas.microsoft.com/office/drawing/2014/main" id="{214D20C8-511B-4DD9-9335-62C9CA8293EA}"/>
              </a:ext>
            </a:extLst>
          </p:cNvPr>
          <p:cNvSpPr txBox="1"/>
          <p:nvPr/>
        </p:nvSpPr>
        <p:spPr>
          <a:xfrm>
            <a:off x="3867150" y="6013966"/>
            <a:ext cx="1495426" cy="369332"/>
          </a:xfrm>
          <a:prstGeom prst="rect">
            <a:avLst/>
          </a:prstGeom>
          <a:noFill/>
        </p:spPr>
        <p:txBody>
          <a:bodyPr wrap="square" rtlCol="0">
            <a:spAutoFit/>
          </a:bodyPr>
          <a:lstStyle/>
          <a:p>
            <a:r>
              <a:rPr lang="en-US" dirty="0">
                <a:solidFill>
                  <a:srgbClr val="002F67"/>
                </a:solidFill>
              </a:rPr>
              <a:t>How many?</a:t>
            </a:r>
            <a:endParaRPr lang="en-CH" dirty="0">
              <a:solidFill>
                <a:srgbClr val="002F67"/>
              </a:solidFill>
            </a:endParaRPr>
          </a:p>
        </p:txBody>
      </p:sp>
      <p:sp>
        <p:nvSpPr>
          <p:cNvPr id="62" name="TextBox 61">
            <a:extLst>
              <a:ext uri="{FF2B5EF4-FFF2-40B4-BE49-F238E27FC236}">
                <a16:creationId xmlns:a16="http://schemas.microsoft.com/office/drawing/2014/main" id="{3A96D6F8-82C4-4E60-BE7C-2F151EA07C68}"/>
              </a:ext>
            </a:extLst>
          </p:cNvPr>
          <p:cNvSpPr txBox="1"/>
          <p:nvPr/>
        </p:nvSpPr>
        <p:spPr>
          <a:xfrm>
            <a:off x="5534024" y="6013966"/>
            <a:ext cx="6581775" cy="353943"/>
          </a:xfrm>
          <a:prstGeom prst="rect">
            <a:avLst/>
          </a:prstGeom>
          <a:noFill/>
        </p:spPr>
        <p:txBody>
          <a:bodyPr wrap="square" rtlCol="0">
            <a:spAutoFit/>
          </a:bodyPr>
          <a:lstStyle/>
          <a:p>
            <a:r>
              <a:rPr lang="en-US" sz="1700" dirty="0">
                <a:solidFill>
                  <a:srgbClr val="002F67"/>
                </a:solidFill>
              </a:rPr>
              <a:t>There are 21905 records =&gt; There are actually 1153 unique vehicles</a:t>
            </a:r>
            <a:endParaRPr lang="en-CH" sz="1700" dirty="0">
              <a:solidFill>
                <a:srgbClr val="002F67"/>
              </a:solidFill>
            </a:endParaRPr>
          </a:p>
        </p:txBody>
      </p:sp>
      <p:sp>
        <p:nvSpPr>
          <p:cNvPr id="63" name="TextBox 62">
            <a:extLst>
              <a:ext uri="{FF2B5EF4-FFF2-40B4-BE49-F238E27FC236}">
                <a16:creationId xmlns:a16="http://schemas.microsoft.com/office/drawing/2014/main" id="{C7315F45-A2CE-4878-9367-F44AB5306B93}"/>
              </a:ext>
            </a:extLst>
          </p:cNvPr>
          <p:cNvSpPr txBox="1"/>
          <p:nvPr/>
        </p:nvSpPr>
        <p:spPr>
          <a:xfrm>
            <a:off x="-426599" y="2520226"/>
            <a:ext cx="3295650" cy="1615827"/>
          </a:xfrm>
          <a:prstGeom prst="rect">
            <a:avLst/>
          </a:prstGeom>
          <a:noFill/>
        </p:spPr>
        <p:txBody>
          <a:bodyPr wrap="square" rtlCol="0">
            <a:spAutoFit/>
          </a:bodyPr>
          <a:lstStyle/>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INPUT </a:t>
            </a:r>
          </a:p>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KEY FACTS</a:t>
            </a:r>
          </a:p>
          <a:p>
            <a:pPr algn="r"/>
            <a:r>
              <a:rPr lang="en-US"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SUPPLIER </a:t>
            </a:r>
            <a:endParaRPr lang="en-CH"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endParaRPr>
          </a:p>
        </p:txBody>
      </p:sp>
      <p:sp>
        <p:nvSpPr>
          <p:cNvPr id="64" name="Arrow: Bent-Up 63">
            <a:extLst>
              <a:ext uri="{FF2B5EF4-FFF2-40B4-BE49-F238E27FC236}">
                <a16:creationId xmlns:a16="http://schemas.microsoft.com/office/drawing/2014/main" id="{EBCEEFC1-A3AC-4619-9ED7-5E76DBCD6FD9}"/>
              </a:ext>
            </a:extLst>
          </p:cNvPr>
          <p:cNvSpPr/>
          <p:nvPr/>
        </p:nvSpPr>
        <p:spPr>
          <a:xfrm rot="5400000">
            <a:off x="1318928" y="3664764"/>
            <a:ext cx="316800" cy="390524"/>
          </a:xfrm>
          <a:prstGeom prst="bentUpArrow">
            <a:avLst>
              <a:gd name="adj1" fmla="val 22251"/>
              <a:gd name="adj2" fmla="val 25000"/>
              <a:gd name="adj3" fmla="val 25000"/>
            </a:avLst>
          </a:prstGeom>
          <a:solidFill>
            <a:schemeClr val="bg1"/>
          </a:solidFill>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65" name="Group 64">
            <a:extLst>
              <a:ext uri="{FF2B5EF4-FFF2-40B4-BE49-F238E27FC236}">
                <a16:creationId xmlns:a16="http://schemas.microsoft.com/office/drawing/2014/main" id="{1C7B29BB-BF82-494F-8058-F792D817B6DD}"/>
              </a:ext>
            </a:extLst>
          </p:cNvPr>
          <p:cNvGrpSpPr/>
          <p:nvPr/>
        </p:nvGrpSpPr>
        <p:grpSpPr>
          <a:xfrm>
            <a:off x="333375" y="1614487"/>
            <a:ext cx="2242800" cy="3629025"/>
            <a:chOff x="333375" y="1614487"/>
            <a:chExt cx="2242800" cy="3629025"/>
          </a:xfrm>
          <a:effectLst>
            <a:outerShdw blurRad="50800" dist="38100" dir="2700000" algn="tl" rotWithShape="0">
              <a:prstClr val="black">
                <a:alpha val="40000"/>
              </a:prstClr>
            </a:outerShdw>
          </a:effectLst>
        </p:grpSpPr>
        <p:cxnSp>
          <p:nvCxnSpPr>
            <p:cNvPr id="66" name="Straight Connector 65">
              <a:extLst>
                <a:ext uri="{FF2B5EF4-FFF2-40B4-BE49-F238E27FC236}">
                  <a16:creationId xmlns:a16="http://schemas.microsoft.com/office/drawing/2014/main" id="{415009CD-844B-4056-B756-769253E05BD2}"/>
                </a:ext>
              </a:extLst>
            </p:cNvPr>
            <p:cNvCxnSpPr>
              <a:cxnSpLocks/>
            </p:cNvCxnSpPr>
            <p:nvPr/>
          </p:nvCxnSpPr>
          <p:spPr>
            <a:xfrm>
              <a:off x="342901" y="1660308"/>
              <a:ext cx="2228754"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A0598F6-8ACD-4C65-8AA3-1E9E157AD81C}"/>
                </a:ext>
              </a:extLst>
            </p:cNvPr>
            <p:cNvCxnSpPr>
              <a:cxnSpLocks/>
            </p:cNvCxnSpPr>
            <p:nvPr/>
          </p:nvCxnSpPr>
          <p:spPr>
            <a:xfrm>
              <a:off x="383506" y="1623651"/>
              <a:ext cx="0" cy="361986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1413B376-57B3-4998-A004-159D3274896C}"/>
                </a:ext>
              </a:extLst>
            </p:cNvPr>
            <p:cNvCxnSpPr>
              <a:cxnSpLocks/>
            </p:cNvCxnSpPr>
            <p:nvPr/>
          </p:nvCxnSpPr>
          <p:spPr>
            <a:xfrm>
              <a:off x="333375" y="5206855"/>
              <a:ext cx="2242800"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9E65D58A-E240-40B4-A9AE-81904FF6D2AC}"/>
                </a:ext>
              </a:extLst>
            </p:cNvPr>
            <p:cNvCxnSpPr>
              <a:cxnSpLocks/>
            </p:cNvCxnSpPr>
            <p:nvPr/>
          </p:nvCxnSpPr>
          <p:spPr>
            <a:xfrm>
              <a:off x="2534460" y="1614487"/>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ED8BF796-8AB5-4F3B-8C2F-E922B31CDB80}"/>
                </a:ext>
              </a:extLst>
            </p:cNvPr>
            <p:cNvCxnSpPr>
              <a:cxnSpLocks/>
            </p:cNvCxnSpPr>
            <p:nvPr/>
          </p:nvCxnSpPr>
          <p:spPr>
            <a:xfrm>
              <a:off x="2534460" y="4473718"/>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1941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6D59847D-8E57-4257-995F-9C5D401CFC71}"/>
              </a:ext>
            </a:extLst>
          </p:cNvPr>
          <p:cNvSpPr txBox="1"/>
          <p:nvPr/>
        </p:nvSpPr>
        <p:spPr>
          <a:xfrm>
            <a:off x="3857625" y="238125"/>
            <a:ext cx="7896225" cy="430887"/>
          </a:xfrm>
          <a:prstGeom prst="rect">
            <a:avLst/>
          </a:prstGeom>
          <a:noFill/>
        </p:spPr>
        <p:txBody>
          <a:bodyPr wrap="square" rtlCol="0">
            <a:spAutoFit/>
          </a:bodyPr>
          <a:lstStyle/>
          <a:p>
            <a:r>
              <a:rPr lang="en-US" sz="2200" b="1" dirty="0">
                <a:solidFill>
                  <a:srgbClr val="002F67"/>
                </a:solidFill>
              </a:rPr>
              <a:t>SUPPLIER DATA</a:t>
            </a:r>
            <a:endParaRPr lang="en-CH" sz="2200" b="1" dirty="0">
              <a:solidFill>
                <a:srgbClr val="002F67"/>
              </a:solidFill>
            </a:endParaRPr>
          </a:p>
        </p:txBody>
      </p:sp>
      <p:sp>
        <p:nvSpPr>
          <p:cNvPr id="27" name="TextBox 26">
            <a:extLst>
              <a:ext uri="{FF2B5EF4-FFF2-40B4-BE49-F238E27FC236}">
                <a16:creationId xmlns:a16="http://schemas.microsoft.com/office/drawing/2014/main" id="{858950BD-4E3A-4D24-A93C-8D5B3CC66B49}"/>
              </a:ext>
            </a:extLst>
          </p:cNvPr>
          <p:cNvSpPr txBox="1"/>
          <p:nvPr/>
        </p:nvSpPr>
        <p:spPr>
          <a:xfrm>
            <a:off x="3857624" y="834152"/>
            <a:ext cx="1571625" cy="923330"/>
          </a:xfrm>
          <a:prstGeom prst="rect">
            <a:avLst/>
          </a:prstGeom>
          <a:noFill/>
        </p:spPr>
        <p:txBody>
          <a:bodyPr wrap="square" rtlCol="0">
            <a:spAutoFit/>
          </a:bodyPr>
          <a:lstStyle/>
          <a:p>
            <a:r>
              <a:rPr lang="en-US" dirty="0">
                <a:solidFill>
                  <a:srgbClr val="002F67"/>
                </a:solidFill>
              </a:rPr>
              <a:t>Compatibility</a:t>
            </a:r>
          </a:p>
          <a:p>
            <a:r>
              <a:rPr lang="en-US" dirty="0">
                <a:solidFill>
                  <a:srgbClr val="002F67"/>
                </a:solidFill>
              </a:rPr>
              <a:t>with company data:</a:t>
            </a:r>
            <a:endParaRPr lang="en-CH" dirty="0">
              <a:solidFill>
                <a:srgbClr val="002F67"/>
              </a:solidFill>
            </a:endParaRPr>
          </a:p>
        </p:txBody>
      </p:sp>
      <p:sp>
        <p:nvSpPr>
          <p:cNvPr id="28" name="TextBox 27">
            <a:extLst>
              <a:ext uri="{FF2B5EF4-FFF2-40B4-BE49-F238E27FC236}">
                <a16:creationId xmlns:a16="http://schemas.microsoft.com/office/drawing/2014/main" id="{BB747A1E-4FBF-478C-BD0F-9ED618C54803}"/>
              </a:ext>
            </a:extLst>
          </p:cNvPr>
          <p:cNvSpPr txBox="1"/>
          <p:nvPr/>
        </p:nvSpPr>
        <p:spPr>
          <a:xfrm>
            <a:off x="5553076" y="834152"/>
            <a:ext cx="6581775" cy="5724644"/>
          </a:xfrm>
          <a:prstGeom prst="rect">
            <a:avLst/>
          </a:prstGeom>
          <a:noFill/>
        </p:spPr>
        <p:txBody>
          <a:bodyPr wrap="square" rtlCol="0">
            <a:spAutoFit/>
          </a:bodyPr>
          <a:lstStyle/>
          <a:p>
            <a:pPr marL="285750" indent="-285750">
              <a:spcAft>
                <a:spcPts val="600"/>
              </a:spcAft>
              <a:buFont typeface="Wingdings" panose="05000000000000000000" pitchFamily="2" charset="2"/>
              <a:buChar char="v"/>
            </a:pPr>
            <a:r>
              <a:rPr lang="en-US" sz="1700" dirty="0">
                <a:solidFill>
                  <a:srgbClr val="002F67"/>
                </a:solidFill>
              </a:rPr>
              <a:t>Several features are not present in input: </a:t>
            </a:r>
          </a:p>
          <a:p>
            <a:pPr marL="742950" lvl="1" indent="-285750">
              <a:spcAft>
                <a:spcPts val="600"/>
              </a:spcAft>
              <a:buFont typeface="Arial" panose="020B0604020202020204" pitchFamily="34" charset="0"/>
              <a:buChar char="•"/>
            </a:pPr>
            <a:r>
              <a:rPr lang="en-US" sz="1700" dirty="0">
                <a:solidFill>
                  <a:srgbClr val="002F67"/>
                </a:solidFill>
              </a:rPr>
              <a:t>Currency </a:t>
            </a:r>
          </a:p>
          <a:p>
            <a:pPr marL="742950" lvl="1" indent="-285750">
              <a:spcAft>
                <a:spcPts val="600"/>
              </a:spcAft>
              <a:buFont typeface="Arial" panose="020B0604020202020204" pitchFamily="34" charset="0"/>
              <a:buChar char="•"/>
            </a:pPr>
            <a:r>
              <a:rPr lang="en-US" sz="1700" dirty="0">
                <a:solidFill>
                  <a:srgbClr val="002F67"/>
                </a:solidFill>
              </a:rPr>
              <a:t>Drive info (left-hand-drive / right-hand-drive)</a:t>
            </a:r>
          </a:p>
          <a:p>
            <a:pPr marL="742950" lvl="1" indent="-285750">
              <a:spcAft>
                <a:spcPts val="600"/>
              </a:spcAft>
              <a:buFont typeface="Arial" panose="020B0604020202020204" pitchFamily="34" charset="0"/>
              <a:buChar char="•"/>
            </a:pPr>
            <a:r>
              <a:rPr lang="en-US" sz="1700" dirty="0">
                <a:solidFill>
                  <a:srgbClr val="002F67"/>
                </a:solidFill>
              </a:rPr>
              <a:t>Country </a:t>
            </a:r>
          </a:p>
          <a:p>
            <a:pPr marL="742950" lvl="1" indent="-285750">
              <a:spcAft>
                <a:spcPts val="600"/>
              </a:spcAft>
              <a:buFont typeface="Arial" panose="020B0604020202020204" pitchFamily="34" charset="0"/>
              <a:buChar char="•"/>
            </a:pPr>
            <a:r>
              <a:rPr lang="en-US" sz="1700" dirty="0">
                <a:solidFill>
                  <a:srgbClr val="002F67"/>
                </a:solidFill>
              </a:rPr>
              <a:t>Price on request </a:t>
            </a:r>
          </a:p>
          <a:p>
            <a:pPr marL="742950" lvl="1" indent="-285750">
              <a:spcAft>
                <a:spcPts val="600"/>
              </a:spcAft>
              <a:buFont typeface="Arial" panose="020B0604020202020204" pitchFamily="34" charset="0"/>
              <a:buChar char="•"/>
            </a:pPr>
            <a:r>
              <a:rPr lang="en-US" sz="1700" dirty="0">
                <a:solidFill>
                  <a:srgbClr val="002F67"/>
                </a:solidFill>
              </a:rPr>
              <a:t>Fuel consumption unit (Although this field can intuitively be populated using the </a:t>
            </a:r>
            <a:r>
              <a:rPr lang="en-US" sz="1700" dirty="0" err="1">
                <a:solidFill>
                  <a:srgbClr val="002F67"/>
                </a:solidFill>
              </a:rPr>
              <a:t>ConsumptionTotalText</a:t>
            </a:r>
            <a:r>
              <a:rPr lang="en-US" sz="1700" dirty="0">
                <a:solidFill>
                  <a:srgbClr val="002F67"/>
                </a:solidFill>
              </a:rPr>
              <a:t> data)</a:t>
            </a:r>
          </a:p>
          <a:p>
            <a:pPr marL="285750" indent="-285750">
              <a:spcAft>
                <a:spcPts val="600"/>
              </a:spcAft>
              <a:buFont typeface="Wingdings" panose="05000000000000000000" pitchFamily="2" charset="2"/>
              <a:buChar char="v"/>
            </a:pPr>
            <a:r>
              <a:rPr lang="en-US" sz="1700" dirty="0">
                <a:solidFill>
                  <a:srgbClr val="002F67"/>
                </a:solidFill>
              </a:rPr>
              <a:t>Several features are non-matching among the input and the company data:</a:t>
            </a:r>
          </a:p>
          <a:p>
            <a:pPr marL="742950" lvl="1" indent="-285750">
              <a:spcAft>
                <a:spcPts val="600"/>
              </a:spcAft>
              <a:buFont typeface="Arial" panose="020B0604020202020204" pitchFamily="34" charset="0"/>
              <a:buChar char="•"/>
            </a:pPr>
            <a:r>
              <a:rPr lang="en-US" sz="1700" dirty="0">
                <a:solidFill>
                  <a:srgbClr val="002F67"/>
                </a:solidFill>
              </a:rPr>
              <a:t>Input has the </a:t>
            </a:r>
            <a:r>
              <a:rPr lang="en-US" sz="1700" u="sng" dirty="0">
                <a:solidFill>
                  <a:srgbClr val="002F67"/>
                </a:solidFill>
              </a:rPr>
              <a:t>first registration date </a:t>
            </a:r>
            <a:r>
              <a:rPr lang="en-US" sz="1700" dirty="0">
                <a:solidFill>
                  <a:srgbClr val="002F67"/>
                </a:solidFill>
              </a:rPr>
              <a:t>whereas the company keeps the </a:t>
            </a:r>
            <a:r>
              <a:rPr lang="en-US" sz="1700" u="sng" dirty="0">
                <a:solidFill>
                  <a:srgbClr val="002F67"/>
                </a:solidFill>
              </a:rPr>
              <a:t>manufacture date</a:t>
            </a:r>
            <a:r>
              <a:rPr lang="en-US" sz="1700" dirty="0">
                <a:solidFill>
                  <a:srgbClr val="002F67"/>
                </a:solidFill>
              </a:rPr>
              <a:t>.</a:t>
            </a:r>
          </a:p>
          <a:p>
            <a:pPr marL="742950" lvl="1" indent="-285750">
              <a:spcAft>
                <a:spcPts val="600"/>
              </a:spcAft>
              <a:buFont typeface="Arial" panose="020B0604020202020204" pitchFamily="34" charset="0"/>
              <a:buChar char="•"/>
            </a:pPr>
            <a:r>
              <a:rPr lang="en-US" sz="1700" dirty="0">
                <a:solidFill>
                  <a:srgbClr val="002F67"/>
                </a:solidFill>
              </a:rPr>
              <a:t>Several model names and body types are contradictory.</a:t>
            </a:r>
          </a:p>
          <a:p>
            <a:pPr marL="285750" indent="-285750">
              <a:spcAft>
                <a:spcPts val="600"/>
              </a:spcAft>
              <a:buFont typeface="Wingdings" panose="05000000000000000000" pitchFamily="2" charset="2"/>
              <a:buChar char="v"/>
            </a:pPr>
            <a:r>
              <a:rPr lang="en-US" sz="1700" dirty="0">
                <a:solidFill>
                  <a:srgbClr val="002F67"/>
                </a:solidFill>
              </a:rPr>
              <a:t>Most of the </a:t>
            </a:r>
            <a:r>
              <a:rPr lang="en-US" sz="1700" u="sng" dirty="0">
                <a:solidFill>
                  <a:srgbClr val="002F67"/>
                </a:solidFill>
              </a:rPr>
              <a:t>zip</a:t>
            </a:r>
            <a:r>
              <a:rPr lang="en-US" sz="1700" dirty="0">
                <a:solidFill>
                  <a:srgbClr val="002F67"/>
                </a:solidFill>
              </a:rPr>
              <a:t> data is null. And when not null, they are not zip codes but city names.</a:t>
            </a:r>
          </a:p>
          <a:p>
            <a:pPr marL="285750" indent="-285750">
              <a:spcAft>
                <a:spcPts val="600"/>
              </a:spcAft>
              <a:buFont typeface="Wingdings" panose="05000000000000000000" pitchFamily="2" charset="2"/>
              <a:buChar char="v"/>
            </a:pPr>
            <a:r>
              <a:rPr lang="en-US" sz="1700" dirty="0">
                <a:solidFill>
                  <a:srgbClr val="002F67"/>
                </a:solidFill>
              </a:rPr>
              <a:t>There are redundant attributes which do not have a counterpart at the company data such as:</a:t>
            </a:r>
          </a:p>
          <a:p>
            <a:pPr>
              <a:spcAft>
                <a:spcPts val="600"/>
              </a:spcAft>
            </a:pPr>
            <a:r>
              <a:rPr lang="en-US" sz="1700" dirty="0">
                <a:solidFill>
                  <a:srgbClr val="002F67"/>
                </a:solidFill>
              </a:rPr>
              <a:t>	</a:t>
            </a:r>
            <a:r>
              <a:rPr lang="en-US" sz="1700" dirty="0" err="1">
                <a:solidFill>
                  <a:srgbClr val="002F67"/>
                </a:solidFill>
              </a:rPr>
              <a:t>Ccm</a:t>
            </a:r>
            <a:r>
              <a:rPr lang="en-US" sz="1700" dirty="0">
                <a:solidFill>
                  <a:srgbClr val="002F67"/>
                </a:solidFill>
              </a:rPr>
              <a:t>, horse power, fuel type, CO2 emission rating, seats,</a:t>
            </a:r>
          </a:p>
          <a:p>
            <a:pPr>
              <a:spcAft>
                <a:spcPts val="600"/>
              </a:spcAft>
            </a:pPr>
            <a:r>
              <a:rPr lang="en-US" sz="1700" dirty="0">
                <a:solidFill>
                  <a:srgbClr val="002F67"/>
                </a:solidFill>
              </a:rPr>
              <a:t>	doors, etc.</a:t>
            </a:r>
          </a:p>
        </p:txBody>
      </p:sp>
      <p:pic>
        <p:nvPicPr>
          <p:cNvPr id="20" name="Picture 19">
            <a:extLst>
              <a:ext uri="{FF2B5EF4-FFF2-40B4-BE49-F238E27FC236}">
                <a16:creationId xmlns:a16="http://schemas.microsoft.com/office/drawing/2014/main" id="{63332E09-8140-475D-97D2-55D511EF514E}"/>
              </a:ext>
            </a:extLst>
          </p:cNvPr>
          <p:cNvPicPr>
            <a:picLocks noChangeAspect="1"/>
          </p:cNvPicPr>
          <p:nvPr/>
        </p:nvPicPr>
        <p:blipFill rotWithShape="1">
          <a:blip r:embed="rId2">
            <a:extLst>
              <a:ext uri="{28A0092B-C50C-407E-A947-70E740481C1C}">
                <a14:useLocalDpi xmlns:a14="http://schemas.microsoft.com/office/drawing/2010/main" val="0"/>
              </a:ext>
            </a:extLst>
          </a:blip>
          <a:srcRect l="20028" r="20471"/>
          <a:stretch/>
        </p:blipFill>
        <p:spPr>
          <a:xfrm>
            <a:off x="2028" y="0"/>
            <a:ext cx="2914648" cy="6858000"/>
          </a:xfrm>
          <a:prstGeom prst="rect">
            <a:avLst/>
          </a:prstGeom>
        </p:spPr>
      </p:pic>
      <p:sp>
        <p:nvSpPr>
          <p:cNvPr id="21" name="Rectangle 20">
            <a:extLst>
              <a:ext uri="{FF2B5EF4-FFF2-40B4-BE49-F238E27FC236}">
                <a16:creationId xmlns:a16="http://schemas.microsoft.com/office/drawing/2014/main" id="{BA67E623-5750-43F9-B13F-894C662E2748}"/>
              </a:ext>
            </a:extLst>
          </p:cNvPr>
          <p:cNvSpPr/>
          <p:nvPr/>
        </p:nvSpPr>
        <p:spPr>
          <a:xfrm>
            <a:off x="-3278" y="0"/>
            <a:ext cx="2927344" cy="6858000"/>
          </a:xfrm>
          <a:prstGeom prst="rect">
            <a:avLst/>
          </a:prstGeom>
          <a:solidFill>
            <a:srgbClr val="00B6EA">
              <a:alpha val="77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0" name="TextBox 39">
            <a:extLst>
              <a:ext uri="{FF2B5EF4-FFF2-40B4-BE49-F238E27FC236}">
                <a16:creationId xmlns:a16="http://schemas.microsoft.com/office/drawing/2014/main" id="{299320B9-26F4-4EF4-B752-165D47C7B8FA}"/>
              </a:ext>
            </a:extLst>
          </p:cNvPr>
          <p:cNvSpPr txBox="1"/>
          <p:nvPr/>
        </p:nvSpPr>
        <p:spPr>
          <a:xfrm>
            <a:off x="-426599" y="2520226"/>
            <a:ext cx="3295650" cy="1615827"/>
          </a:xfrm>
          <a:prstGeom prst="rect">
            <a:avLst/>
          </a:prstGeom>
          <a:noFill/>
        </p:spPr>
        <p:txBody>
          <a:bodyPr wrap="square" rtlCol="0">
            <a:spAutoFit/>
          </a:bodyPr>
          <a:lstStyle/>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INPUT </a:t>
            </a:r>
          </a:p>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KEY FACTS</a:t>
            </a:r>
          </a:p>
          <a:p>
            <a:pPr algn="r"/>
            <a:r>
              <a:rPr lang="en-US"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SUPPLIER </a:t>
            </a:r>
            <a:endParaRPr lang="en-CH"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endParaRPr>
          </a:p>
        </p:txBody>
      </p:sp>
      <p:sp>
        <p:nvSpPr>
          <p:cNvPr id="43" name="Arrow: Bent-Up 42">
            <a:extLst>
              <a:ext uri="{FF2B5EF4-FFF2-40B4-BE49-F238E27FC236}">
                <a16:creationId xmlns:a16="http://schemas.microsoft.com/office/drawing/2014/main" id="{EBAD6725-687E-4055-96F6-B80A37AFFE47}"/>
              </a:ext>
            </a:extLst>
          </p:cNvPr>
          <p:cNvSpPr/>
          <p:nvPr/>
        </p:nvSpPr>
        <p:spPr>
          <a:xfrm rot="5400000">
            <a:off x="1318928" y="3664764"/>
            <a:ext cx="316800" cy="390524"/>
          </a:xfrm>
          <a:prstGeom prst="bentUpArrow">
            <a:avLst>
              <a:gd name="adj1" fmla="val 22251"/>
              <a:gd name="adj2" fmla="val 25000"/>
              <a:gd name="adj3" fmla="val 25000"/>
            </a:avLst>
          </a:prstGeom>
          <a:solidFill>
            <a:schemeClr val="bg1"/>
          </a:solidFill>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44" name="Group 43">
            <a:extLst>
              <a:ext uri="{FF2B5EF4-FFF2-40B4-BE49-F238E27FC236}">
                <a16:creationId xmlns:a16="http://schemas.microsoft.com/office/drawing/2014/main" id="{6224736F-0FFB-4297-B144-F692FC7EA4AC}"/>
              </a:ext>
            </a:extLst>
          </p:cNvPr>
          <p:cNvGrpSpPr/>
          <p:nvPr/>
        </p:nvGrpSpPr>
        <p:grpSpPr>
          <a:xfrm>
            <a:off x="333375" y="1614487"/>
            <a:ext cx="2242800" cy="3629025"/>
            <a:chOff x="333375" y="1614487"/>
            <a:chExt cx="2242800" cy="3629025"/>
          </a:xfrm>
          <a:effectLst>
            <a:outerShdw blurRad="50800" dist="38100" dir="2700000" algn="tl" rotWithShape="0">
              <a:prstClr val="black">
                <a:alpha val="40000"/>
              </a:prstClr>
            </a:outerShdw>
          </a:effectLst>
        </p:grpSpPr>
        <p:cxnSp>
          <p:nvCxnSpPr>
            <p:cNvPr id="45" name="Straight Connector 44">
              <a:extLst>
                <a:ext uri="{FF2B5EF4-FFF2-40B4-BE49-F238E27FC236}">
                  <a16:creationId xmlns:a16="http://schemas.microsoft.com/office/drawing/2014/main" id="{A26664E0-3E65-4FB2-9DA7-1B34007E2D54}"/>
                </a:ext>
              </a:extLst>
            </p:cNvPr>
            <p:cNvCxnSpPr>
              <a:cxnSpLocks/>
            </p:cNvCxnSpPr>
            <p:nvPr/>
          </p:nvCxnSpPr>
          <p:spPr>
            <a:xfrm>
              <a:off x="342901" y="1660308"/>
              <a:ext cx="2228754"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55813CD-A5E0-490A-AC23-C4637B9B3DE0}"/>
                </a:ext>
              </a:extLst>
            </p:cNvPr>
            <p:cNvCxnSpPr>
              <a:cxnSpLocks/>
            </p:cNvCxnSpPr>
            <p:nvPr/>
          </p:nvCxnSpPr>
          <p:spPr>
            <a:xfrm>
              <a:off x="383506" y="1623651"/>
              <a:ext cx="0" cy="361986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5C314928-C42C-4402-8231-E766BD261B0D}"/>
                </a:ext>
              </a:extLst>
            </p:cNvPr>
            <p:cNvCxnSpPr>
              <a:cxnSpLocks/>
            </p:cNvCxnSpPr>
            <p:nvPr/>
          </p:nvCxnSpPr>
          <p:spPr>
            <a:xfrm>
              <a:off x="333375" y="5206855"/>
              <a:ext cx="2242800"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50D2E05-4527-41FF-A56E-89501F629371}"/>
                </a:ext>
              </a:extLst>
            </p:cNvPr>
            <p:cNvCxnSpPr>
              <a:cxnSpLocks/>
            </p:cNvCxnSpPr>
            <p:nvPr/>
          </p:nvCxnSpPr>
          <p:spPr>
            <a:xfrm>
              <a:off x="2534460" y="1614487"/>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99E50BC-2176-4264-8CD8-7629F25CB678}"/>
                </a:ext>
              </a:extLst>
            </p:cNvPr>
            <p:cNvCxnSpPr>
              <a:cxnSpLocks/>
            </p:cNvCxnSpPr>
            <p:nvPr/>
          </p:nvCxnSpPr>
          <p:spPr>
            <a:xfrm>
              <a:off x="2534460" y="4473718"/>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21794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6D59847D-8E57-4257-995F-9C5D401CFC71}"/>
              </a:ext>
            </a:extLst>
          </p:cNvPr>
          <p:cNvSpPr txBox="1"/>
          <p:nvPr/>
        </p:nvSpPr>
        <p:spPr>
          <a:xfrm>
            <a:off x="3857625" y="238125"/>
            <a:ext cx="7896225" cy="430887"/>
          </a:xfrm>
          <a:prstGeom prst="rect">
            <a:avLst/>
          </a:prstGeom>
          <a:noFill/>
        </p:spPr>
        <p:txBody>
          <a:bodyPr wrap="square" rtlCol="0">
            <a:spAutoFit/>
          </a:bodyPr>
          <a:lstStyle/>
          <a:p>
            <a:r>
              <a:rPr lang="en-US" sz="2200" b="1" dirty="0">
                <a:solidFill>
                  <a:srgbClr val="002F67"/>
                </a:solidFill>
              </a:rPr>
              <a:t>SUPPLIER DATA</a:t>
            </a:r>
            <a:endParaRPr lang="en-CH" sz="2200" b="1" dirty="0">
              <a:solidFill>
                <a:srgbClr val="002F67"/>
              </a:solidFill>
            </a:endParaRPr>
          </a:p>
        </p:txBody>
      </p:sp>
      <p:sp>
        <p:nvSpPr>
          <p:cNvPr id="23" name="TextBox 22">
            <a:extLst>
              <a:ext uri="{FF2B5EF4-FFF2-40B4-BE49-F238E27FC236}">
                <a16:creationId xmlns:a16="http://schemas.microsoft.com/office/drawing/2014/main" id="{5F3EE063-6FAF-435D-9678-634745CBDC5C}"/>
              </a:ext>
            </a:extLst>
          </p:cNvPr>
          <p:cNvSpPr txBox="1"/>
          <p:nvPr/>
        </p:nvSpPr>
        <p:spPr>
          <a:xfrm>
            <a:off x="3857625" y="834152"/>
            <a:ext cx="1495426" cy="369332"/>
          </a:xfrm>
          <a:prstGeom prst="rect">
            <a:avLst/>
          </a:prstGeom>
          <a:noFill/>
        </p:spPr>
        <p:txBody>
          <a:bodyPr wrap="square" rtlCol="0">
            <a:spAutoFit/>
          </a:bodyPr>
          <a:lstStyle/>
          <a:p>
            <a:r>
              <a:rPr lang="en-US" dirty="0">
                <a:solidFill>
                  <a:srgbClr val="002F67"/>
                </a:solidFill>
              </a:rPr>
              <a:t>Integrity:</a:t>
            </a:r>
            <a:endParaRPr lang="en-CH" dirty="0">
              <a:solidFill>
                <a:srgbClr val="002F67"/>
              </a:solidFill>
            </a:endParaRPr>
          </a:p>
        </p:txBody>
      </p:sp>
      <p:pic>
        <p:nvPicPr>
          <p:cNvPr id="20" name="Picture 19">
            <a:extLst>
              <a:ext uri="{FF2B5EF4-FFF2-40B4-BE49-F238E27FC236}">
                <a16:creationId xmlns:a16="http://schemas.microsoft.com/office/drawing/2014/main" id="{63332E09-8140-475D-97D2-55D511EF514E}"/>
              </a:ext>
            </a:extLst>
          </p:cNvPr>
          <p:cNvPicPr>
            <a:picLocks noChangeAspect="1"/>
          </p:cNvPicPr>
          <p:nvPr/>
        </p:nvPicPr>
        <p:blipFill rotWithShape="1">
          <a:blip r:embed="rId2">
            <a:extLst>
              <a:ext uri="{28A0092B-C50C-407E-A947-70E740481C1C}">
                <a14:useLocalDpi xmlns:a14="http://schemas.microsoft.com/office/drawing/2010/main" val="0"/>
              </a:ext>
            </a:extLst>
          </a:blip>
          <a:srcRect l="20028" r="20471"/>
          <a:stretch/>
        </p:blipFill>
        <p:spPr>
          <a:xfrm>
            <a:off x="2028" y="0"/>
            <a:ext cx="2914648" cy="6858000"/>
          </a:xfrm>
          <a:prstGeom prst="rect">
            <a:avLst/>
          </a:prstGeom>
        </p:spPr>
      </p:pic>
      <p:sp>
        <p:nvSpPr>
          <p:cNvPr id="21" name="Rectangle 20">
            <a:extLst>
              <a:ext uri="{FF2B5EF4-FFF2-40B4-BE49-F238E27FC236}">
                <a16:creationId xmlns:a16="http://schemas.microsoft.com/office/drawing/2014/main" id="{BA67E623-5750-43F9-B13F-894C662E2748}"/>
              </a:ext>
            </a:extLst>
          </p:cNvPr>
          <p:cNvSpPr/>
          <p:nvPr/>
        </p:nvSpPr>
        <p:spPr>
          <a:xfrm>
            <a:off x="-3278" y="0"/>
            <a:ext cx="2927344" cy="6858000"/>
          </a:xfrm>
          <a:prstGeom prst="rect">
            <a:avLst/>
          </a:prstGeom>
          <a:solidFill>
            <a:srgbClr val="00B6EA">
              <a:alpha val="77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6" name="TextBox 15">
            <a:extLst>
              <a:ext uri="{FF2B5EF4-FFF2-40B4-BE49-F238E27FC236}">
                <a16:creationId xmlns:a16="http://schemas.microsoft.com/office/drawing/2014/main" id="{F1B564DD-D151-490D-BDFD-E5077201786B}"/>
              </a:ext>
            </a:extLst>
          </p:cNvPr>
          <p:cNvSpPr txBox="1"/>
          <p:nvPr/>
        </p:nvSpPr>
        <p:spPr>
          <a:xfrm>
            <a:off x="5553077" y="834152"/>
            <a:ext cx="6200774" cy="2308324"/>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sz="1700" dirty="0">
                <a:solidFill>
                  <a:srgbClr val="002F67"/>
                </a:solidFill>
              </a:rPr>
              <a:t>There are two trucks, one trailer, one semi-trailer and one motorcycle amongst the input data.</a:t>
            </a:r>
          </a:p>
          <a:p>
            <a:pPr marL="285750" indent="-285750">
              <a:spcAft>
                <a:spcPts val="600"/>
              </a:spcAft>
              <a:buFont typeface="Arial" panose="020B0604020202020204" pitchFamily="34" charset="0"/>
              <a:buChar char="•"/>
            </a:pPr>
            <a:r>
              <a:rPr lang="en-US" sz="1700" dirty="0">
                <a:solidFill>
                  <a:srgbClr val="002F67"/>
                </a:solidFill>
              </a:rPr>
              <a:t>303 products have their consumption info empty.</a:t>
            </a:r>
          </a:p>
          <a:p>
            <a:pPr marL="285750" indent="-285750">
              <a:spcAft>
                <a:spcPts val="600"/>
              </a:spcAft>
              <a:buFont typeface="Arial" panose="020B0604020202020204" pitchFamily="34" charset="0"/>
              <a:buChar char="•"/>
            </a:pPr>
            <a:r>
              <a:rPr lang="en-US" sz="1700" dirty="0">
                <a:solidFill>
                  <a:srgbClr val="002F67"/>
                </a:solidFill>
              </a:rPr>
              <a:t>304 products have their type name empty.</a:t>
            </a:r>
          </a:p>
          <a:p>
            <a:pPr marL="285750" indent="-285750">
              <a:spcAft>
                <a:spcPts val="600"/>
              </a:spcAft>
              <a:buFont typeface="Arial" panose="020B0604020202020204" pitchFamily="34" charset="0"/>
              <a:buChar char="•"/>
            </a:pPr>
            <a:r>
              <a:rPr lang="en-US" sz="1700" dirty="0">
                <a:solidFill>
                  <a:srgbClr val="002F67"/>
                </a:solidFill>
              </a:rPr>
              <a:t>949 products have their model name info empty.</a:t>
            </a:r>
          </a:p>
          <a:p>
            <a:pPr marL="285750" indent="-285750">
              <a:spcAft>
                <a:spcPts val="600"/>
              </a:spcAft>
              <a:buFont typeface="Arial" panose="020B0604020202020204" pitchFamily="34" charset="0"/>
              <a:buChar char="•"/>
            </a:pPr>
            <a:r>
              <a:rPr lang="en-US" sz="1700" dirty="0">
                <a:solidFill>
                  <a:srgbClr val="002F67"/>
                </a:solidFill>
              </a:rPr>
              <a:t>3 products have their registration month info empty.</a:t>
            </a:r>
          </a:p>
          <a:p>
            <a:pPr>
              <a:spcAft>
                <a:spcPts val="600"/>
              </a:spcAft>
            </a:pPr>
            <a:endParaRPr lang="en-CH" sz="1700" dirty="0">
              <a:solidFill>
                <a:srgbClr val="002F67"/>
              </a:solidFill>
            </a:endParaRPr>
          </a:p>
        </p:txBody>
      </p:sp>
      <p:sp>
        <p:nvSpPr>
          <p:cNvPr id="19" name="TextBox 18">
            <a:extLst>
              <a:ext uri="{FF2B5EF4-FFF2-40B4-BE49-F238E27FC236}">
                <a16:creationId xmlns:a16="http://schemas.microsoft.com/office/drawing/2014/main" id="{F0F2014F-2CEE-4376-AA89-B4D990404924}"/>
              </a:ext>
            </a:extLst>
          </p:cNvPr>
          <p:cNvSpPr txBox="1"/>
          <p:nvPr/>
        </p:nvSpPr>
        <p:spPr>
          <a:xfrm>
            <a:off x="-426599" y="2520226"/>
            <a:ext cx="3295650" cy="1615827"/>
          </a:xfrm>
          <a:prstGeom prst="rect">
            <a:avLst/>
          </a:prstGeom>
          <a:noFill/>
        </p:spPr>
        <p:txBody>
          <a:bodyPr wrap="square" rtlCol="0">
            <a:spAutoFit/>
          </a:bodyPr>
          <a:lstStyle/>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INPUT </a:t>
            </a:r>
          </a:p>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KEY FACTS</a:t>
            </a:r>
          </a:p>
          <a:p>
            <a:pPr algn="r"/>
            <a:r>
              <a:rPr lang="en-US"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SUPPLIER </a:t>
            </a:r>
            <a:endParaRPr lang="en-CH"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endParaRPr>
          </a:p>
        </p:txBody>
      </p:sp>
      <p:sp>
        <p:nvSpPr>
          <p:cNvPr id="22" name="Arrow: Bent-Up 21">
            <a:extLst>
              <a:ext uri="{FF2B5EF4-FFF2-40B4-BE49-F238E27FC236}">
                <a16:creationId xmlns:a16="http://schemas.microsoft.com/office/drawing/2014/main" id="{10C2477F-445A-4DC2-8F15-C55DC14DBAD1}"/>
              </a:ext>
            </a:extLst>
          </p:cNvPr>
          <p:cNvSpPr/>
          <p:nvPr/>
        </p:nvSpPr>
        <p:spPr>
          <a:xfrm rot="5400000">
            <a:off x="1318928" y="3664764"/>
            <a:ext cx="316800" cy="390524"/>
          </a:xfrm>
          <a:prstGeom prst="bentUpArrow">
            <a:avLst>
              <a:gd name="adj1" fmla="val 22251"/>
              <a:gd name="adj2" fmla="val 25000"/>
              <a:gd name="adj3" fmla="val 25000"/>
            </a:avLst>
          </a:prstGeom>
          <a:solidFill>
            <a:schemeClr val="bg1"/>
          </a:solidFill>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0B79E296-D5CE-435D-8D75-E1AAD1611651}"/>
              </a:ext>
            </a:extLst>
          </p:cNvPr>
          <p:cNvGrpSpPr/>
          <p:nvPr/>
        </p:nvGrpSpPr>
        <p:grpSpPr>
          <a:xfrm>
            <a:off x="333375" y="1614487"/>
            <a:ext cx="2242800" cy="3629025"/>
            <a:chOff x="333375" y="1614487"/>
            <a:chExt cx="2242800" cy="3629025"/>
          </a:xfrm>
          <a:effectLst>
            <a:outerShdw blurRad="50800" dist="38100" dir="2700000" algn="tl" rotWithShape="0">
              <a:prstClr val="black">
                <a:alpha val="40000"/>
              </a:prstClr>
            </a:outerShdw>
          </a:effectLst>
        </p:grpSpPr>
        <p:cxnSp>
          <p:nvCxnSpPr>
            <p:cNvPr id="29" name="Straight Connector 28">
              <a:extLst>
                <a:ext uri="{FF2B5EF4-FFF2-40B4-BE49-F238E27FC236}">
                  <a16:creationId xmlns:a16="http://schemas.microsoft.com/office/drawing/2014/main" id="{A7618C89-5739-4399-8789-42F61F5BE86D}"/>
                </a:ext>
              </a:extLst>
            </p:cNvPr>
            <p:cNvCxnSpPr>
              <a:cxnSpLocks/>
            </p:cNvCxnSpPr>
            <p:nvPr/>
          </p:nvCxnSpPr>
          <p:spPr>
            <a:xfrm>
              <a:off x="342901" y="1660308"/>
              <a:ext cx="2228754"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CD751E0-2E4B-4A79-A2F4-E6045799684C}"/>
                </a:ext>
              </a:extLst>
            </p:cNvPr>
            <p:cNvCxnSpPr>
              <a:cxnSpLocks/>
            </p:cNvCxnSpPr>
            <p:nvPr/>
          </p:nvCxnSpPr>
          <p:spPr>
            <a:xfrm>
              <a:off x="383506" y="1623651"/>
              <a:ext cx="0" cy="361986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F75F54A-63B1-47CA-B758-699FD40C66B4}"/>
                </a:ext>
              </a:extLst>
            </p:cNvPr>
            <p:cNvCxnSpPr>
              <a:cxnSpLocks/>
            </p:cNvCxnSpPr>
            <p:nvPr/>
          </p:nvCxnSpPr>
          <p:spPr>
            <a:xfrm>
              <a:off x="333375" y="5206855"/>
              <a:ext cx="2242800"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F861265-100F-440D-B86D-3FEE92959DA4}"/>
                </a:ext>
              </a:extLst>
            </p:cNvPr>
            <p:cNvCxnSpPr>
              <a:cxnSpLocks/>
            </p:cNvCxnSpPr>
            <p:nvPr/>
          </p:nvCxnSpPr>
          <p:spPr>
            <a:xfrm>
              <a:off x="2534460" y="1614487"/>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7ABC741-6F94-489F-904D-405CAA11CAF2}"/>
                </a:ext>
              </a:extLst>
            </p:cNvPr>
            <p:cNvCxnSpPr>
              <a:cxnSpLocks/>
            </p:cNvCxnSpPr>
            <p:nvPr/>
          </p:nvCxnSpPr>
          <p:spPr>
            <a:xfrm>
              <a:off x="2534460" y="4473718"/>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21018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6D59847D-8E57-4257-995F-9C5D401CFC71}"/>
              </a:ext>
            </a:extLst>
          </p:cNvPr>
          <p:cNvSpPr txBox="1"/>
          <p:nvPr/>
        </p:nvSpPr>
        <p:spPr>
          <a:xfrm>
            <a:off x="3857625" y="238125"/>
            <a:ext cx="7896225" cy="430887"/>
          </a:xfrm>
          <a:prstGeom prst="rect">
            <a:avLst/>
          </a:prstGeom>
          <a:noFill/>
        </p:spPr>
        <p:txBody>
          <a:bodyPr wrap="square" rtlCol="0">
            <a:spAutoFit/>
          </a:bodyPr>
          <a:lstStyle/>
          <a:p>
            <a:r>
              <a:rPr lang="en-US" sz="2200" b="1" dirty="0">
                <a:solidFill>
                  <a:srgbClr val="002F67"/>
                </a:solidFill>
              </a:rPr>
              <a:t>COMPANY DATA</a:t>
            </a:r>
            <a:endParaRPr lang="en-CH" sz="2200" b="1" dirty="0">
              <a:solidFill>
                <a:srgbClr val="002F67"/>
              </a:solidFill>
            </a:endParaRPr>
          </a:p>
        </p:txBody>
      </p:sp>
      <p:sp>
        <p:nvSpPr>
          <p:cNvPr id="23" name="TextBox 22">
            <a:extLst>
              <a:ext uri="{FF2B5EF4-FFF2-40B4-BE49-F238E27FC236}">
                <a16:creationId xmlns:a16="http://schemas.microsoft.com/office/drawing/2014/main" id="{5F3EE063-6FAF-435D-9678-634745CBDC5C}"/>
              </a:ext>
            </a:extLst>
          </p:cNvPr>
          <p:cNvSpPr txBox="1"/>
          <p:nvPr/>
        </p:nvSpPr>
        <p:spPr>
          <a:xfrm>
            <a:off x="3857625" y="834152"/>
            <a:ext cx="1495426" cy="369332"/>
          </a:xfrm>
          <a:prstGeom prst="rect">
            <a:avLst/>
          </a:prstGeom>
          <a:noFill/>
        </p:spPr>
        <p:txBody>
          <a:bodyPr wrap="square" rtlCol="0">
            <a:spAutoFit/>
          </a:bodyPr>
          <a:lstStyle/>
          <a:p>
            <a:r>
              <a:rPr lang="en-US" dirty="0">
                <a:solidFill>
                  <a:srgbClr val="002F67"/>
                </a:solidFill>
              </a:rPr>
              <a:t>Integrity:</a:t>
            </a:r>
            <a:endParaRPr lang="en-CH" dirty="0">
              <a:solidFill>
                <a:srgbClr val="002F67"/>
              </a:solidFill>
            </a:endParaRPr>
          </a:p>
        </p:txBody>
      </p:sp>
      <p:pic>
        <p:nvPicPr>
          <p:cNvPr id="20" name="Picture 19">
            <a:extLst>
              <a:ext uri="{FF2B5EF4-FFF2-40B4-BE49-F238E27FC236}">
                <a16:creationId xmlns:a16="http://schemas.microsoft.com/office/drawing/2014/main" id="{63332E09-8140-475D-97D2-55D511EF514E}"/>
              </a:ext>
            </a:extLst>
          </p:cNvPr>
          <p:cNvPicPr>
            <a:picLocks noChangeAspect="1"/>
          </p:cNvPicPr>
          <p:nvPr/>
        </p:nvPicPr>
        <p:blipFill rotWithShape="1">
          <a:blip r:embed="rId2">
            <a:extLst>
              <a:ext uri="{28A0092B-C50C-407E-A947-70E740481C1C}">
                <a14:useLocalDpi xmlns:a14="http://schemas.microsoft.com/office/drawing/2010/main" val="0"/>
              </a:ext>
            </a:extLst>
          </a:blip>
          <a:srcRect l="20028" r="20471"/>
          <a:stretch/>
        </p:blipFill>
        <p:spPr>
          <a:xfrm>
            <a:off x="2028" y="0"/>
            <a:ext cx="2914648" cy="6858000"/>
          </a:xfrm>
          <a:prstGeom prst="rect">
            <a:avLst/>
          </a:prstGeom>
        </p:spPr>
      </p:pic>
      <p:sp>
        <p:nvSpPr>
          <p:cNvPr id="21" name="Rectangle 20">
            <a:extLst>
              <a:ext uri="{FF2B5EF4-FFF2-40B4-BE49-F238E27FC236}">
                <a16:creationId xmlns:a16="http://schemas.microsoft.com/office/drawing/2014/main" id="{BA67E623-5750-43F9-B13F-894C662E2748}"/>
              </a:ext>
            </a:extLst>
          </p:cNvPr>
          <p:cNvSpPr/>
          <p:nvPr/>
        </p:nvSpPr>
        <p:spPr>
          <a:xfrm>
            <a:off x="-3278" y="0"/>
            <a:ext cx="2927344" cy="6858000"/>
          </a:xfrm>
          <a:prstGeom prst="rect">
            <a:avLst/>
          </a:prstGeom>
          <a:solidFill>
            <a:srgbClr val="00B6EA">
              <a:alpha val="77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6" name="TextBox 15">
            <a:extLst>
              <a:ext uri="{FF2B5EF4-FFF2-40B4-BE49-F238E27FC236}">
                <a16:creationId xmlns:a16="http://schemas.microsoft.com/office/drawing/2014/main" id="{F1B564DD-D151-490D-BDFD-E5077201786B}"/>
              </a:ext>
            </a:extLst>
          </p:cNvPr>
          <p:cNvSpPr txBox="1"/>
          <p:nvPr/>
        </p:nvSpPr>
        <p:spPr>
          <a:xfrm>
            <a:off x="5553077" y="834152"/>
            <a:ext cx="6200774" cy="5098832"/>
          </a:xfrm>
          <a:prstGeom prst="rect">
            <a:avLst/>
          </a:prstGeom>
          <a:noFill/>
        </p:spPr>
        <p:txBody>
          <a:bodyPr wrap="square" rtlCol="0">
            <a:spAutoFit/>
          </a:bodyPr>
          <a:lstStyle/>
          <a:p>
            <a:pPr marL="285750" indent="-285750">
              <a:spcAft>
                <a:spcPts val="800"/>
              </a:spcAft>
              <a:buFont typeface="Wingdings" panose="05000000000000000000" pitchFamily="2" charset="2"/>
              <a:buChar char="v"/>
            </a:pPr>
            <a:r>
              <a:rPr lang="en-US" sz="1700" dirty="0">
                <a:solidFill>
                  <a:srgbClr val="002F67"/>
                </a:solidFill>
              </a:rPr>
              <a:t>Several cars are recorded with wrong body types. Some examples are: </a:t>
            </a:r>
          </a:p>
          <a:p>
            <a:pPr marL="742950" lvl="1" indent="-285750">
              <a:spcAft>
                <a:spcPts val="800"/>
              </a:spcAft>
              <a:buFont typeface="Arial" panose="020B0604020202020204" pitchFamily="34" charset="0"/>
              <a:buChar char="•"/>
            </a:pPr>
            <a:r>
              <a:rPr lang="en-US" sz="1700" dirty="0">
                <a:solidFill>
                  <a:srgbClr val="002F67"/>
                </a:solidFill>
              </a:rPr>
              <a:t>Bentley Continental GT V8 and Abarth S Coupé </a:t>
            </a:r>
            <a:r>
              <a:rPr lang="en-US" sz="1700" dirty="0" err="1">
                <a:solidFill>
                  <a:srgbClr val="002F67"/>
                </a:solidFill>
              </a:rPr>
              <a:t>Werksrennwagen</a:t>
            </a:r>
            <a:r>
              <a:rPr lang="en-US" sz="1700" dirty="0">
                <a:solidFill>
                  <a:srgbClr val="002F67"/>
                </a:solidFill>
              </a:rPr>
              <a:t> are recorded as saloon although they should be coupé. </a:t>
            </a:r>
          </a:p>
          <a:p>
            <a:pPr marL="742950" lvl="1" indent="-285750">
              <a:spcAft>
                <a:spcPts val="800"/>
              </a:spcAft>
              <a:buFont typeface="Arial" panose="020B0604020202020204" pitchFamily="34" charset="0"/>
              <a:buChar char="•"/>
            </a:pPr>
            <a:r>
              <a:rPr lang="en-US" sz="1700" dirty="0">
                <a:solidFill>
                  <a:srgbClr val="002F67"/>
                </a:solidFill>
              </a:rPr>
              <a:t>Shelby Cobra by </a:t>
            </a:r>
            <a:r>
              <a:rPr lang="en-US" sz="1700" dirty="0" err="1">
                <a:solidFill>
                  <a:srgbClr val="002F67"/>
                </a:solidFill>
              </a:rPr>
              <a:t>Superformance</a:t>
            </a:r>
            <a:r>
              <a:rPr lang="en-US" sz="1700" dirty="0">
                <a:solidFill>
                  <a:srgbClr val="002F67"/>
                </a:solidFill>
              </a:rPr>
              <a:t> MKIII Roadster is recorded as saloon although it is a roadster.</a:t>
            </a:r>
          </a:p>
          <a:p>
            <a:pPr marL="742950" lvl="1" indent="-285750">
              <a:spcAft>
                <a:spcPts val="800"/>
              </a:spcAft>
              <a:buFont typeface="Arial" panose="020B0604020202020204" pitchFamily="34" charset="0"/>
              <a:buChar char="•"/>
            </a:pPr>
            <a:r>
              <a:rPr lang="en-US" sz="1700" dirty="0">
                <a:solidFill>
                  <a:srgbClr val="002F67"/>
                </a:solidFill>
              </a:rPr>
              <a:t>Dodge RA SRT-10 is a pick-up truck. It is recorded as convertible. </a:t>
            </a:r>
          </a:p>
          <a:p>
            <a:pPr marL="285750" indent="-285750">
              <a:spcAft>
                <a:spcPts val="800"/>
              </a:spcAft>
              <a:buFont typeface="Wingdings" panose="05000000000000000000" pitchFamily="2" charset="2"/>
              <a:buChar char="v"/>
            </a:pPr>
            <a:r>
              <a:rPr lang="en-US" sz="1700" dirty="0">
                <a:solidFill>
                  <a:srgbClr val="002F67"/>
                </a:solidFill>
              </a:rPr>
              <a:t>City names are stored inconsistently. </a:t>
            </a:r>
          </a:p>
          <a:p>
            <a:pPr marL="742950" lvl="1" indent="-285750">
              <a:spcAft>
                <a:spcPts val="800"/>
              </a:spcAft>
              <a:buFont typeface="Arial" panose="020B0604020202020204" pitchFamily="34" charset="0"/>
              <a:buChar char="•"/>
            </a:pPr>
            <a:r>
              <a:rPr lang="en-US" sz="1700" dirty="0">
                <a:solidFill>
                  <a:srgbClr val="002F67"/>
                </a:solidFill>
              </a:rPr>
              <a:t>Sometimes with a zip, sometimes without. </a:t>
            </a:r>
          </a:p>
          <a:p>
            <a:pPr marL="742950" lvl="1" indent="-285750">
              <a:spcAft>
                <a:spcPts val="800"/>
              </a:spcAft>
              <a:buFont typeface="Arial" panose="020B0604020202020204" pitchFamily="34" charset="0"/>
              <a:buChar char="•"/>
            </a:pPr>
            <a:r>
              <a:rPr lang="en-US" sz="1700" dirty="0">
                <a:solidFill>
                  <a:srgbClr val="002F67"/>
                </a:solidFill>
              </a:rPr>
              <a:t>Some have notes appended to the city name. </a:t>
            </a:r>
          </a:p>
          <a:p>
            <a:pPr marL="742950" lvl="1" indent="-285750">
              <a:spcAft>
                <a:spcPts val="800"/>
              </a:spcAft>
              <a:buFont typeface="Arial" panose="020B0604020202020204" pitchFamily="34" charset="0"/>
              <a:buChar char="•"/>
            </a:pPr>
            <a:r>
              <a:rPr lang="en-US" sz="1700" dirty="0">
                <a:solidFill>
                  <a:srgbClr val="002F67"/>
                </a:solidFill>
              </a:rPr>
              <a:t>There are even 4 records with the city name “</a:t>
            </a:r>
            <a:r>
              <a:rPr lang="en-US" sz="1700" i="1" dirty="0">
                <a:solidFill>
                  <a:srgbClr val="002F67"/>
                </a:solidFill>
              </a:rPr>
              <a:t>Enter a location</a:t>
            </a:r>
            <a:r>
              <a:rPr lang="en-US" sz="1700" dirty="0">
                <a:solidFill>
                  <a:srgbClr val="002F67"/>
                </a:solidFill>
              </a:rPr>
              <a:t>”.</a:t>
            </a:r>
            <a:endParaRPr lang="en-CH" sz="1700" dirty="0">
              <a:solidFill>
                <a:srgbClr val="002F67"/>
              </a:solidFill>
            </a:endParaRPr>
          </a:p>
          <a:p>
            <a:pPr marL="285750" indent="-285750">
              <a:spcAft>
                <a:spcPts val="800"/>
              </a:spcAft>
              <a:buFont typeface="Wingdings" panose="05000000000000000000" pitchFamily="2" charset="2"/>
              <a:buChar char="v"/>
            </a:pPr>
            <a:r>
              <a:rPr lang="en-US" sz="1700" dirty="0">
                <a:solidFill>
                  <a:srgbClr val="002F67"/>
                </a:solidFill>
              </a:rPr>
              <a:t>There are several vehicles which are recorded as new cars but bear a mileage over 50’000 km.</a:t>
            </a:r>
          </a:p>
        </p:txBody>
      </p:sp>
      <p:sp>
        <p:nvSpPr>
          <p:cNvPr id="17" name="TextBox 16">
            <a:extLst>
              <a:ext uri="{FF2B5EF4-FFF2-40B4-BE49-F238E27FC236}">
                <a16:creationId xmlns:a16="http://schemas.microsoft.com/office/drawing/2014/main" id="{B59257BF-85EB-4E81-BBF3-4AF392F5FD36}"/>
              </a:ext>
            </a:extLst>
          </p:cNvPr>
          <p:cNvSpPr txBox="1"/>
          <p:nvPr/>
        </p:nvSpPr>
        <p:spPr>
          <a:xfrm>
            <a:off x="-426599" y="2520226"/>
            <a:ext cx="3295650" cy="1615827"/>
          </a:xfrm>
          <a:prstGeom prst="rect">
            <a:avLst/>
          </a:prstGeom>
          <a:noFill/>
        </p:spPr>
        <p:txBody>
          <a:bodyPr wrap="square" rtlCol="0">
            <a:spAutoFit/>
          </a:bodyPr>
          <a:lstStyle/>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INPUT </a:t>
            </a:r>
          </a:p>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KEY FACTS</a:t>
            </a:r>
          </a:p>
          <a:p>
            <a:pPr algn="r"/>
            <a:r>
              <a:rPr lang="en-US"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COMPANY </a:t>
            </a:r>
            <a:endParaRPr lang="en-CH"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endParaRPr>
          </a:p>
        </p:txBody>
      </p:sp>
      <p:sp>
        <p:nvSpPr>
          <p:cNvPr id="18" name="Arrow: Bent-Up 17">
            <a:extLst>
              <a:ext uri="{FF2B5EF4-FFF2-40B4-BE49-F238E27FC236}">
                <a16:creationId xmlns:a16="http://schemas.microsoft.com/office/drawing/2014/main" id="{3CE58302-DF71-46B0-A222-3C2CECF738CF}"/>
              </a:ext>
            </a:extLst>
          </p:cNvPr>
          <p:cNvSpPr/>
          <p:nvPr/>
        </p:nvSpPr>
        <p:spPr>
          <a:xfrm rot="5400000">
            <a:off x="1318928" y="3664764"/>
            <a:ext cx="316800" cy="390524"/>
          </a:xfrm>
          <a:prstGeom prst="bentUpArrow">
            <a:avLst>
              <a:gd name="adj1" fmla="val 22251"/>
              <a:gd name="adj2" fmla="val 25000"/>
              <a:gd name="adj3" fmla="val 25000"/>
            </a:avLst>
          </a:prstGeom>
          <a:solidFill>
            <a:schemeClr val="bg1"/>
          </a:solidFill>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19" name="Group 18">
            <a:extLst>
              <a:ext uri="{FF2B5EF4-FFF2-40B4-BE49-F238E27FC236}">
                <a16:creationId xmlns:a16="http://schemas.microsoft.com/office/drawing/2014/main" id="{BD93C736-3A39-47B7-AD57-5BFA9E656B8D}"/>
              </a:ext>
            </a:extLst>
          </p:cNvPr>
          <p:cNvGrpSpPr/>
          <p:nvPr/>
        </p:nvGrpSpPr>
        <p:grpSpPr>
          <a:xfrm>
            <a:off x="333375" y="1614487"/>
            <a:ext cx="2242800" cy="3629025"/>
            <a:chOff x="333375" y="1614487"/>
            <a:chExt cx="2242800" cy="3629025"/>
          </a:xfrm>
          <a:effectLst>
            <a:outerShdw blurRad="50800" dist="38100" dir="2700000" algn="tl" rotWithShape="0">
              <a:prstClr val="black">
                <a:alpha val="40000"/>
              </a:prstClr>
            </a:outerShdw>
          </a:effectLst>
        </p:grpSpPr>
        <p:cxnSp>
          <p:nvCxnSpPr>
            <p:cNvPr id="22" name="Straight Connector 21">
              <a:extLst>
                <a:ext uri="{FF2B5EF4-FFF2-40B4-BE49-F238E27FC236}">
                  <a16:creationId xmlns:a16="http://schemas.microsoft.com/office/drawing/2014/main" id="{5EBB0835-90BC-4C26-8FE7-8F59F5DA3D8E}"/>
                </a:ext>
              </a:extLst>
            </p:cNvPr>
            <p:cNvCxnSpPr>
              <a:cxnSpLocks/>
            </p:cNvCxnSpPr>
            <p:nvPr/>
          </p:nvCxnSpPr>
          <p:spPr>
            <a:xfrm>
              <a:off x="342901" y="1660308"/>
              <a:ext cx="2228754"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7A61435-D4DC-452B-85A3-156C0BD7EEFC}"/>
                </a:ext>
              </a:extLst>
            </p:cNvPr>
            <p:cNvCxnSpPr>
              <a:cxnSpLocks/>
            </p:cNvCxnSpPr>
            <p:nvPr/>
          </p:nvCxnSpPr>
          <p:spPr>
            <a:xfrm>
              <a:off x="383506" y="1623651"/>
              <a:ext cx="0" cy="361986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252811D-D8D2-4E13-811F-A63D68ED2F1D}"/>
                </a:ext>
              </a:extLst>
            </p:cNvPr>
            <p:cNvCxnSpPr>
              <a:cxnSpLocks/>
            </p:cNvCxnSpPr>
            <p:nvPr/>
          </p:nvCxnSpPr>
          <p:spPr>
            <a:xfrm>
              <a:off x="333375" y="5206855"/>
              <a:ext cx="2242800"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2CE227C-7764-4F48-8B28-0EEB5C42256C}"/>
                </a:ext>
              </a:extLst>
            </p:cNvPr>
            <p:cNvCxnSpPr>
              <a:cxnSpLocks/>
            </p:cNvCxnSpPr>
            <p:nvPr/>
          </p:nvCxnSpPr>
          <p:spPr>
            <a:xfrm>
              <a:off x="2534460" y="1614487"/>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9295C5E-37CD-473B-A350-2573A644CD34}"/>
                </a:ext>
              </a:extLst>
            </p:cNvPr>
            <p:cNvCxnSpPr>
              <a:cxnSpLocks/>
            </p:cNvCxnSpPr>
            <p:nvPr/>
          </p:nvCxnSpPr>
          <p:spPr>
            <a:xfrm>
              <a:off x="2534460" y="4473718"/>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91811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6D59847D-8E57-4257-995F-9C5D401CFC71}"/>
              </a:ext>
            </a:extLst>
          </p:cNvPr>
          <p:cNvSpPr txBox="1"/>
          <p:nvPr/>
        </p:nvSpPr>
        <p:spPr>
          <a:xfrm>
            <a:off x="3857625" y="238125"/>
            <a:ext cx="7896225" cy="430887"/>
          </a:xfrm>
          <a:prstGeom prst="rect">
            <a:avLst/>
          </a:prstGeom>
          <a:noFill/>
        </p:spPr>
        <p:txBody>
          <a:bodyPr wrap="square" rtlCol="0">
            <a:spAutoFit/>
          </a:bodyPr>
          <a:lstStyle/>
          <a:p>
            <a:r>
              <a:rPr lang="en-US" sz="2200" b="1" dirty="0">
                <a:solidFill>
                  <a:srgbClr val="002F67"/>
                </a:solidFill>
              </a:rPr>
              <a:t>COMPANY DATA</a:t>
            </a:r>
            <a:endParaRPr lang="en-CH" sz="2200" b="1" dirty="0">
              <a:solidFill>
                <a:srgbClr val="002F67"/>
              </a:solidFill>
            </a:endParaRPr>
          </a:p>
        </p:txBody>
      </p:sp>
      <p:sp>
        <p:nvSpPr>
          <p:cNvPr id="23" name="TextBox 22">
            <a:extLst>
              <a:ext uri="{FF2B5EF4-FFF2-40B4-BE49-F238E27FC236}">
                <a16:creationId xmlns:a16="http://schemas.microsoft.com/office/drawing/2014/main" id="{5F3EE063-6FAF-435D-9678-634745CBDC5C}"/>
              </a:ext>
            </a:extLst>
          </p:cNvPr>
          <p:cNvSpPr txBox="1"/>
          <p:nvPr/>
        </p:nvSpPr>
        <p:spPr>
          <a:xfrm>
            <a:off x="3857625" y="834152"/>
            <a:ext cx="1495426" cy="369332"/>
          </a:xfrm>
          <a:prstGeom prst="rect">
            <a:avLst/>
          </a:prstGeom>
          <a:noFill/>
        </p:spPr>
        <p:txBody>
          <a:bodyPr wrap="square" rtlCol="0">
            <a:spAutoFit/>
          </a:bodyPr>
          <a:lstStyle/>
          <a:p>
            <a:r>
              <a:rPr lang="en-US" dirty="0">
                <a:solidFill>
                  <a:srgbClr val="002F67"/>
                </a:solidFill>
              </a:rPr>
              <a:t>Integrity:</a:t>
            </a:r>
            <a:endParaRPr lang="en-CH" dirty="0">
              <a:solidFill>
                <a:srgbClr val="002F67"/>
              </a:solidFill>
            </a:endParaRPr>
          </a:p>
        </p:txBody>
      </p:sp>
      <p:pic>
        <p:nvPicPr>
          <p:cNvPr id="20" name="Picture 19">
            <a:extLst>
              <a:ext uri="{FF2B5EF4-FFF2-40B4-BE49-F238E27FC236}">
                <a16:creationId xmlns:a16="http://schemas.microsoft.com/office/drawing/2014/main" id="{63332E09-8140-475D-97D2-55D511EF514E}"/>
              </a:ext>
            </a:extLst>
          </p:cNvPr>
          <p:cNvPicPr>
            <a:picLocks noChangeAspect="1"/>
          </p:cNvPicPr>
          <p:nvPr/>
        </p:nvPicPr>
        <p:blipFill rotWithShape="1">
          <a:blip r:embed="rId2">
            <a:extLst>
              <a:ext uri="{28A0092B-C50C-407E-A947-70E740481C1C}">
                <a14:useLocalDpi xmlns:a14="http://schemas.microsoft.com/office/drawing/2010/main" val="0"/>
              </a:ext>
            </a:extLst>
          </a:blip>
          <a:srcRect l="20028" r="20471"/>
          <a:stretch/>
        </p:blipFill>
        <p:spPr>
          <a:xfrm>
            <a:off x="2028" y="0"/>
            <a:ext cx="2914648" cy="6858000"/>
          </a:xfrm>
          <a:prstGeom prst="rect">
            <a:avLst/>
          </a:prstGeom>
        </p:spPr>
      </p:pic>
      <p:sp>
        <p:nvSpPr>
          <p:cNvPr id="21" name="Rectangle 20">
            <a:extLst>
              <a:ext uri="{FF2B5EF4-FFF2-40B4-BE49-F238E27FC236}">
                <a16:creationId xmlns:a16="http://schemas.microsoft.com/office/drawing/2014/main" id="{BA67E623-5750-43F9-B13F-894C662E2748}"/>
              </a:ext>
            </a:extLst>
          </p:cNvPr>
          <p:cNvSpPr/>
          <p:nvPr/>
        </p:nvSpPr>
        <p:spPr>
          <a:xfrm>
            <a:off x="-3278" y="0"/>
            <a:ext cx="2927344" cy="6858000"/>
          </a:xfrm>
          <a:prstGeom prst="rect">
            <a:avLst/>
          </a:prstGeom>
          <a:solidFill>
            <a:srgbClr val="00B6EA">
              <a:alpha val="77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6" name="TextBox 15">
            <a:extLst>
              <a:ext uri="{FF2B5EF4-FFF2-40B4-BE49-F238E27FC236}">
                <a16:creationId xmlns:a16="http://schemas.microsoft.com/office/drawing/2014/main" id="{F1B564DD-D151-490D-BDFD-E5077201786B}"/>
              </a:ext>
            </a:extLst>
          </p:cNvPr>
          <p:cNvSpPr txBox="1"/>
          <p:nvPr/>
        </p:nvSpPr>
        <p:spPr>
          <a:xfrm>
            <a:off x="5553077" y="834152"/>
            <a:ext cx="6200774" cy="2595582"/>
          </a:xfrm>
          <a:prstGeom prst="rect">
            <a:avLst/>
          </a:prstGeom>
          <a:noFill/>
        </p:spPr>
        <p:txBody>
          <a:bodyPr wrap="square" rtlCol="0">
            <a:spAutoFit/>
          </a:bodyPr>
          <a:lstStyle/>
          <a:p>
            <a:pPr marL="285750" indent="-285750">
              <a:spcAft>
                <a:spcPts val="800"/>
              </a:spcAft>
              <a:buFont typeface="Wingdings" panose="05000000000000000000" pitchFamily="2" charset="2"/>
              <a:buChar char="v"/>
            </a:pPr>
            <a:r>
              <a:rPr lang="en-US" sz="1700" dirty="0">
                <a:solidFill>
                  <a:srgbClr val="002F67"/>
                </a:solidFill>
              </a:rPr>
              <a:t>There are several records with their make fields empty.</a:t>
            </a:r>
          </a:p>
          <a:p>
            <a:pPr marL="285750" indent="-285750">
              <a:spcAft>
                <a:spcPts val="800"/>
              </a:spcAft>
              <a:buFont typeface="Wingdings" panose="05000000000000000000" pitchFamily="2" charset="2"/>
              <a:buChar char="v"/>
            </a:pPr>
            <a:r>
              <a:rPr lang="en-US" sz="1700" dirty="0">
                <a:solidFill>
                  <a:srgbClr val="002F67"/>
                </a:solidFill>
              </a:rPr>
              <a:t>There are some records with irrelevant data like a 0 or 63 in their manufactured year fields.</a:t>
            </a:r>
            <a:endParaRPr lang="en-CH" sz="1700" dirty="0">
              <a:solidFill>
                <a:srgbClr val="002F67"/>
              </a:solidFill>
            </a:endParaRPr>
          </a:p>
          <a:p>
            <a:pPr marL="285750" indent="-285750">
              <a:spcAft>
                <a:spcPts val="800"/>
              </a:spcAft>
              <a:buFont typeface="Wingdings" panose="05000000000000000000" pitchFamily="2" charset="2"/>
              <a:buChar char="v"/>
            </a:pPr>
            <a:r>
              <a:rPr lang="en-US" sz="1700" dirty="0">
                <a:solidFill>
                  <a:srgbClr val="002F67"/>
                </a:solidFill>
              </a:rPr>
              <a:t>Mileage data is recorded with scientific notation for several cars. For example: </a:t>
            </a:r>
          </a:p>
          <a:p>
            <a:pPr marL="742950" lvl="1" indent="-285750">
              <a:spcAft>
                <a:spcPts val="800"/>
              </a:spcAft>
              <a:buFont typeface="Arial" panose="020B0604020202020204" pitchFamily="34" charset="0"/>
              <a:buChar char="•"/>
            </a:pPr>
            <a:r>
              <a:rPr lang="en-US" sz="1700" dirty="0">
                <a:solidFill>
                  <a:srgbClr val="002F67"/>
                </a:solidFill>
              </a:rPr>
              <a:t>One De Tomaso from </a:t>
            </a:r>
            <a:r>
              <a:rPr lang="en-US" sz="1700" dirty="0" err="1">
                <a:solidFill>
                  <a:srgbClr val="002F67"/>
                </a:solidFill>
              </a:rPr>
              <a:t>Malle</a:t>
            </a:r>
            <a:r>
              <a:rPr lang="en-US" sz="1700" dirty="0">
                <a:solidFill>
                  <a:srgbClr val="002F67"/>
                </a:solidFill>
              </a:rPr>
              <a:t> (BE) or one Porsche from </a:t>
            </a:r>
            <a:r>
              <a:rPr lang="en-US" sz="1700" dirty="0" err="1">
                <a:solidFill>
                  <a:srgbClr val="002F67"/>
                </a:solidFill>
              </a:rPr>
              <a:t>Gütersloh</a:t>
            </a:r>
            <a:r>
              <a:rPr lang="en-US" sz="1700" dirty="0">
                <a:solidFill>
                  <a:srgbClr val="002F67"/>
                </a:solidFill>
              </a:rPr>
              <a:t> (DE) have a mileage of 1.0E8  (100’000’000 km). </a:t>
            </a:r>
          </a:p>
          <a:p>
            <a:pPr marL="285750" indent="-285750">
              <a:spcAft>
                <a:spcPts val="800"/>
              </a:spcAft>
              <a:buFont typeface="Wingdings" panose="05000000000000000000" pitchFamily="2" charset="2"/>
              <a:buChar char="v"/>
            </a:pPr>
            <a:r>
              <a:rPr lang="en-US" sz="1700" dirty="0">
                <a:solidFill>
                  <a:srgbClr val="002F67"/>
                </a:solidFill>
              </a:rPr>
              <a:t>A great deal of mileage data is null (1139 records out of 7252). </a:t>
            </a:r>
          </a:p>
        </p:txBody>
      </p:sp>
      <p:sp>
        <p:nvSpPr>
          <p:cNvPr id="17" name="TextBox 16">
            <a:extLst>
              <a:ext uri="{FF2B5EF4-FFF2-40B4-BE49-F238E27FC236}">
                <a16:creationId xmlns:a16="http://schemas.microsoft.com/office/drawing/2014/main" id="{B59257BF-85EB-4E81-BBF3-4AF392F5FD36}"/>
              </a:ext>
            </a:extLst>
          </p:cNvPr>
          <p:cNvSpPr txBox="1"/>
          <p:nvPr/>
        </p:nvSpPr>
        <p:spPr>
          <a:xfrm>
            <a:off x="-426599" y="2520226"/>
            <a:ext cx="3295650" cy="1615827"/>
          </a:xfrm>
          <a:prstGeom prst="rect">
            <a:avLst/>
          </a:prstGeom>
          <a:noFill/>
        </p:spPr>
        <p:txBody>
          <a:bodyPr wrap="square" rtlCol="0">
            <a:spAutoFit/>
          </a:bodyPr>
          <a:lstStyle/>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INPUT </a:t>
            </a:r>
          </a:p>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KEY FACTS</a:t>
            </a:r>
          </a:p>
          <a:p>
            <a:pPr algn="r"/>
            <a:r>
              <a:rPr lang="en-US"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COMPANY </a:t>
            </a:r>
            <a:endParaRPr lang="en-CH" sz="2700" b="1" dirty="0">
              <a:ln>
                <a:solidFill>
                  <a:srgbClr val="002F67"/>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endParaRPr>
          </a:p>
        </p:txBody>
      </p:sp>
      <p:sp>
        <p:nvSpPr>
          <p:cNvPr id="18" name="Arrow: Bent-Up 17">
            <a:extLst>
              <a:ext uri="{FF2B5EF4-FFF2-40B4-BE49-F238E27FC236}">
                <a16:creationId xmlns:a16="http://schemas.microsoft.com/office/drawing/2014/main" id="{3CE58302-DF71-46B0-A222-3C2CECF738CF}"/>
              </a:ext>
            </a:extLst>
          </p:cNvPr>
          <p:cNvSpPr/>
          <p:nvPr/>
        </p:nvSpPr>
        <p:spPr>
          <a:xfrm rot="5400000">
            <a:off x="1318928" y="3664764"/>
            <a:ext cx="316800" cy="390524"/>
          </a:xfrm>
          <a:prstGeom prst="bentUpArrow">
            <a:avLst>
              <a:gd name="adj1" fmla="val 22251"/>
              <a:gd name="adj2" fmla="val 25000"/>
              <a:gd name="adj3" fmla="val 25000"/>
            </a:avLst>
          </a:prstGeom>
          <a:solidFill>
            <a:schemeClr val="bg1"/>
          </a:solidFill>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19" name="Group 18">
            <a:extLst>
              <a:ext uri="{FF2B5EF4-FFF2-40B4-BE49-F238E27FC236}">
                <a16:creationId xmlns:a16="http://schemas.microsoft.com/office/drawing/2014/main" id="{7682F34B-2E6B-4BA1-B1B2-360387C72E4F}"/>
              </a:ext>
            </a:extLst>
          </p:cNvPr>
          <p:cNvGrpSpPr/>
          <p:nvPr/>
        </p:nvGrpSpPr>
        <p:grpSpPr>
          <a:xfrm>
            <a:off x="333375" y="1614487"/>
            <a:ext cx="2242800" cy="3629025"/>
            <a:chOff x="333375" y="1614487"/>
            <a:chExt cx="2242800" cy="3629025"/>
          </a:xfrm>
          <a:effectLst>
            <a:outerShdw blurRad="50800" dist="38100" dir="2700000" algn="tl" rotWithShape="0">
              <a:prstClr val="black">
                <a:alpha val="40000"/>
              </a:prstClr>
            </a:outerShdw>
          </a:effectLst>
        </p:grpSpPr>
        <p:cxnSp>
          <p:nvCxnSpPr>
            <p:cNvPr id="22" name="Straight Connector 21">
              <a:extLst>
                <a:ext uri="{FF2B5EF4-FFF2-40B4-BE49-F238E27FC236}">
                  <a16:creationId xmlns:a16="http://schemas.microsoft.com/office/drawing/2014/main" id="{BA693888-684D-4097-AD8E-552978DF6757}"/>
                </a:ext>
              </a:extLst>
            </p:cNvPr>
            <p:cNvCxnSpPr>
              <a:cxnSpLocks/>
            </p:cNvCxnSpPr>
            <p:nvPr/>
          </p:nvCxnSpPr>
          <p:spPr>
            <a:xfrm>
              <a:off x="342901" y="1660308"/>
              <a:ext cx="2228754"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98333CF-5A70-486F-B084-5B6380896BE6}"/>
                </a:ext>
              </a:extLst>
            </p:cNvPr>
            <p:cNvCxnSpPr>
              <a:cxnSpLocks/>
            </p:cNvCxnSpPr>
            <p:nvPr/>
          </p:nvCxnSpPr>
          <p:spPr>
            <a:xfrm>
              <a:off x="383506" y="1623651"/>
              <a:ext cx="0" cy="361986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10C4249-A973-4E67-B88E-E8215D8436C9}"/>
                </a:ext>
              </a:extLst>
            </p:cNvPr>
            <p:cNvCxnSpPr>
              <a:cxnSpLocks/>
            </p:cNvCxnSpPr>
            <p:nvPr/>
          </p:nvCxnSpPr>
          <p:spPr>
            <a:xfrm>
              <a:off x="333375" y="5206855"/>
              <a:ext cx="2242800"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F61AFAB-CA2C-487E-9CC5-FFB2FBD2E2B3}"/>
                </a:ext>
              </a:extLst>
            </p:cNvPr>
            <p:cNvCxnSpPr>
              <a:cxnSpLocks/>
            </p:cNvCxnSpPr>
            <p:nvPr/>
          </p:nvCxnSpPr>
          <p:spPr>
            <a:xfrm>
              <a:off x="2534460" y="1614487"/>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5657BBB-C136-49E6-BC05-A54E5C9C92D0}"/>
                </a:ext>
              </a:extLst>
            </p:cNvPr>
            <p:cNvCxnSpPr>
              <a:cxnSpLocks/>
            </p:cNvCxnSpPr>
            <p:nvPr/>
          </p:nvCxnSpPr>
          <p:spPr>
            <a:xfrm>
              <a:off x="2534460" y="4473718"/>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87721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63332E09-8140-475D-97D2-55D511EF514E}"/>
              </a:ext>
            </a:extLst>
          </p:cNvPr>
          <p:cNvPicPr>
            <a:picLocks noChangeAspect="1"/>
          </p:cNvPicPr>
          <p:nvPr/>
        </p:nvPicPr>
        <p:blipFill rotWithShape="1">
          <a:blip r:embed="rId2">
            <a:extLst>
              <a:ext uri="{28A0092B-C50C-407E-A947-70E740481C1C}">
                <a14:useLocalDpi xmlns:a14="http://schemas.microsoft.com/office/drawing/2010/main" val="0"/>
              </a:ext>
            </a:extLst>
          </a:blip>
          <a:srcRect l="20028" r="20471"/>
          <a:stretch/>
        </p:blipFill>
        <p:spPr>
          <a:xfrm>
            <a:off x="2028" y="0"/>
            <a:ext cx="2914648" cy="6858000"/>
          </a:xfrm>
          <a:prstGeom prst="rect">
            <a:avLst/>
          </a:prstGeom>
        </p:spPr>
      </p:pic>
      <p:sp>
        <p:nvSpPr>
          <p:cNvPr id="21" name="Rectangle 20">
            <a:extLst>
              <a:ext uri="{FF2B5EF4-FFF2-40B4-BE49-F238E27FC236}">
                <a16:creationId xmlns:a16="http://schemas.microsoft.com/office/drawing/2014/main" id="{BA67E623-5750-43F9-B13F-894C662E2748}"/>
              </a:ext>
            </a:extLst>
          </p:cNvPr>
          <p:cNvSpPr/>
          <p:nvPr/>
        </p:nvSpPr>
        <p:spPr>
          <a:xfrm>
            <a:off x="-3278" y="0"/>
            <a:ext cx="2927344" cy="6858000"/>
          </a:xfrm>
          <a:prstGeom prst="rect">
            <a:avLst/>
          </a:prstGeom>
          <a:solidFill>
            <a:srgbClr val="00B6EA">
              <a:alpha val="77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147" name="Google Shape;535;p26">
            <a:extLst>
              <a:ext uri="{FF2B5EF4-FFF2-40B4-BE49-F238E27FC236}">
                <a16:creationId xmlns:a16="http://schemas.microsoft.com/office/drawing/2014/main" id="{301A3132-C110-439C-BA85-34FADBDF4DEF}"/>
              </a:ext>
            </a:extLst>
          </p:cNvPr>
          <p:cNvGrpSpPr/>
          <p:nvPr/>
        </p:nvGrpSpPr>
        <p:grpSpPr>
          <a:xfrm>
            <a:off x="3524250" y="2275419"/>
            <a:ext cx="8303293" cy="2993371"/>
            <a:chOff x="894735" y="2423651"/>
            <a:chExt cx="5498890" cy="3220065"/>
          </a:xfrm>
        </p:grpSpPr>
        <p:sp>
          <p:nvSpPr>
            <p:cNvPr id="149" name="Google Shape;539;p26">
              <a:extLst>
                <a:ext uri="{FF2B5EF4-FFF2-40B4-BE49-F238E27FC236}">
                  <a16:creationId xmlns:a16="http://schemas.microsoft.com/office/drawing/2014/main" id="{615A740D-BE9A-4CC8-9E16-13CE5233F48F}"/>
                </a:ext>
              </a:extLst>
            </p:cNvPr>
            <p:cNvSpPr/>
            <p:nvPr/>
          </p:nvSpPr>
          <p:spPr>
            <a:xfrm>
              <a:off x="4423985" y="2423651"/>
              <a:ext cx="1969640" cy="1828800"/>
            </a:xfrm>
            <a:prstGeom prst="uturnArrow">
              <a:avLst>
                <a:gd name="adj1" fmla="val 21237"/>
                <a:gd name="adj2" fmla="val 19892"/>
                <a:gd name="adj3" fmla="val 23925"/>
                <a:gd name="adj4" fmla="val 75000"/>
                <a:gd name="adj5" fmla="val 100000"/>
              </a:avLst>
            </a:prstGeom>
            <a:solidFill>
              <a:srgbClr val="00B6EA"/>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800">
                <a:solidFill>
                  <a:srgbClr val="000000"/>
                </a:solidFill>
                <a:latin typeface="+mn-lt"/>
                <a:ea typeface="Calibri"/>
                <a:cs typeface="Calibri"/>
                <a:sym typeface="Calibri"/>
              </a:endParaRPr>
            </a:p>
          </p:txBody>
        </p:sp>
        <p:sp>
          <p:nvSpPr>
            <p:cNvPr id="150" name="Google Shape;540;p26">
              <a:extLst>
                <a:ext uri="{FF2B5EF4-FFF2-40B4-BE49-F238E27FC236}">
                  <a16:creationId xmlns:a16="http://schemas.microsoft.com/office/drawing/2014/main" id="{D0D78EA0-F2F8-4A86-821F-F79A4715EF74}"/>
                </a:ext>
              </a:extLst>
            </p:cNvPr>
            <p:cNvSpPr/>
            <p:nvPr/>
          </p:nvSpPr>
          <p:spPr>
            <a:xfrm rot="10800000" flipH="1">
              <a:off x="2652179" y="3814916"/>
              <a:ext cx="2123066" cy="1828800"/>
            </a:xfrm>
            <a:prstGeom prst="uturnArrow">
              <a:avLst>
                <a:gd name="adj1" fmla="val 21237"/>
                <a:gd name="adj2" fmla="val 19892"/>
                <a:gd name="adj3" fmla="val 23925"/>
                <a:gd name="adj4" fmla="val 75000"/>
                <a:gd name="adj5" fmla="val 100000"/>
              </a:avLst>
            </a:prstGeom>
            <a:solidFill>
              <a:srgbClr val="0074AA"/>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800">
                <a:solidFill>
                  <a:srgbClr val="000000"/>
                </a:solidFill>
                <a:latin typeface="+mn-lt"/>
                <a:ea typeface="Calibri"/>
                <a:cs typeface="Calibri"/>
                <a:sym typeface="Calibri"/>
              </a:endParaRPr>
            </a:p>
          </p:txBody>
        </p:sp>
        <p:sp>
          <p:nvSpPr>
            <p:cNvPr id="151" name="Google Shape;541;p26">
              <a:extLst>
                <a:ext uri="{FF2B5EF4-FFF2-40B4-BE49-F238E27FC236}">
                  <a16:creationId xmlns:a16="http://schemas.microsoft.com/office/drawing/2014/main" id="{B7DE293E-D00C-4130-BA6C-3F36FF6DF284}"/>
                </a:ext>
              </a:extLst>
            </p:cNvPr>
            <p:cNvSpPr/>
            <p:nvPr/>
          </p:nvSpPr>
          <p:spPr>
            <a:xfrm>
              <a:off x="894735" y="2428566"/>
              <a:ext cx="2113399" cy="1828800"/>
            </a:xfrm>
            <a:prstGeom prst="uturnArrow">
              <a:avLst>
                <a:gd name="adj1" fmla="val 21237"/>
                <a:gd name="adj2" fmla="val 19892"/>
                <a:gd name="adj3" fmla="val 23925"/>
                <a:gd name="adj4" fmla="val 75000"/>
                <a:gd name="adj5" fmla="val 100000"/>
              </a:avLst>
            </a:prstGeom>
            <a:solidFill>
              <a:srgbClr val="002F67"/>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800">
                <a:solidFill>
                  <a:srgbClr val="000000"/>
                </a:solidFill>
                <a:latin typeface="+mn-lt"/>
                <a:ea typeface="Calibri"/>
                <a:cs typeface="Calibri"/>
                <a:sym typeface="Calibri"/>
              </a:endParaRPr>
            </a:p>
          </p:txBody>
        </p:sp>
      </p:grpSp>
      <p:sp>
        <p:nvSpPr>
          <p:cNvPr id="152" name="Google Shape;542;p26">
            <a:extLst>
              <a:ext uri="{FF2B5EF4-FFF2-40B4-BE49-F238E27FC236}">
                <a16:creationId xmlns:a16="http://schemas.microsoft.com/office/drawing/2014/main" id="{E4749F1F-53B7-4637-BC3B-2B5E4F0353AF}"/>
              </a:ext>
            </a:extLst>
          </p:cNvPr>
          <p:cNvSpPr txBox="1"/>
          <p:nvPr/>
        </p:nvSpPr>
        <p:spPr>
          <a:xfrm>
            <a:off x="3555072" y="4148032"/>
            <a:ext cx="2927344" cy="41331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s-ES" sz="1800" b="1" dirty="0">
                <a:solidFill>
                  <a:srgbClr val="002F67"/>
                </a:solidFill>
                <a:latin typeface="+mn-lt"/>
                <a:sym typeface="Oswald"/>
              </a:rPr>
              <a:t>PRE-PROCESSING</a:t>
            </a:r>
            <a:endParaRPr b="1" dirty="0">
              <a:solidFill>
                <a:srgbClr val="002F67"/>
              </a:solidFill>
              <a:latin typeface="+mn-lt"/>
            </a:endParaRPr>
          </a:p>
        </p:txBody>
      </p:sp>
      <p:sp>
        <p:nvSpPr>
          <p:cNvPr id="153" name="Google Shape;543;p26">
            <a:extLst>
              <a:ext uri="{FF2B5EF4-FFF2-40B4-BE49-F238E27FC236}">
                <a16:creationId xmlns:a16="http://schemas.microsoft.com/office/drawing/2014/main" id="{09AD7969-CAB0-48DD-A7BB-173D61B6B98B}"/>
              </a:ext>
            </a:extLst>
          </p:cNvPr>
          <p:cNvSpPr txBox="1"/>
          <p:nvPr/>
        </p:nvSpPr>
        <p:spPr>
          <a:xfrm>
            <a:off x="3165467" y="4438380"/>
            <a:ext cx="3130557" cy="1950646"/>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ts val="0"/>
              </a:spcBef>
              <a:spcAft>
                <a:spcPts val="0"/>
              </a:spcAft>
              <a:buNone/>
            </a:pPr>
            <a:r>
              <a:rPr lang="es-ES" sz="1400" dirty="0" err="1">
                <a:solidFill>
                  <a:srgbClr val="002F67"/>
                </a:solidFill>
                <a:latin typeface="+mn-lt"/>
                <a:ea typeface="Lato"/>
                <a:cs typeface="Lato"/>
                <a:sym typeface="Lato"/>
              </a:rPr>
              <a:t>Pre-processing</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is</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stage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where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we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check</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encoding</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of</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supplier</a:t>
            </a:r>
            <a:r>
              <a:rPr lang="es-ES" sz="1400" dirty="0">
                <a:solidFill>
                  <a:srgbClr val="002F67"/>
                </a:solidFill>
                <a:latin typeface="+mn-lt"/>
                <a:ea typeface="Lato"/>
                <a:cs typeface="Lato"/>
                <a:sym typeface="Lato"/>
              </a:rPr>
              <a:t> data and </a:t>
            </a:r>
            <a:r>
              <a:rPr lang="es-ES" sz="1400" dirty="0" err="1">
                <a:solidFill>
                  <a:srgbClr val="002F67"/>
                </a:solidFill>
                <a:latin typeface="+mn-lt"/>
                <a:ea typeface="Lato"/>
                <a:cs typeface="Lato"/>
                <a:sym typeface="Lato"/>
              </a:rPr>
              <a:t>group</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records </a:t>
            </a:r>
            <a:r>
              <a:rPr lang="es-ES" sz="1400" dirty="0" err="1">
                <a:solidFill>
                  <a:srgbClr val="002F67"/>
                </a:solidFill>
                <a:latin typeface="+mn-lt"/>
                <a:ea typeface="Lato"/>
                <a:cs typeface="Lato"/>
                <a:sym typeface="Lato"/>
              </a:rPr>
              <a:t>with</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respect</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to</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their</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ID’s</a:t>
            </a:r>
            <a:r>
              <a:rPr lang="es-ES" sz="1400" dirty="0">
                <a:solidFill>
                  <a:srgbClr val="002F67"/>
                </a:solidFill>
                <a:latin typeface="+mn-lt"/>
                <a:ea typeface="Lato"/>
                <a:cs typeface="Lato"/>
                <a:sym typeface="Lato"/>
              </a:rPr>
              <a:t> so </a:t>
            </a:r>
            <a:r>
              <a:rPr lang="es-ES" sz="1400" dirty="0" err="1">
                <a:solidFill>
                  <a:srgbClr val="002F67"/>
                </a:solidFill>
                <a:latin typeface="+mn-lt"/>
                <a:ea typeface="Lato"/>
                <a:cs typeface="Lato"/>
                <a:sym typeface="Lato"/>
              </a:rPr>
              <a:t>that</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we</a:t>
            </a:r>
            <a:r>
              <a:rPr lang="es-ES" sz="1400" dirty="0">
                <a:solidFill>
                  <a:srgbClr val="002F67"/>
                </a:solidFill>
                <a:latin typeface="+mn-lt"/>
                <a:ea typeface="Lato"/>
                <a:cs typeface="Lato"/>
                <a:sym typeface="Lato"/>
              </a:rPr>
              <a:t> are </a:t>
            </a:r>
            <a:r>
              <a:rPr lang="es-ES" sz="1400" dirty="0" err="1">
                <a:solidFill>
                  <a:srgbClr val="002F67"/>
                </a:solidFill>
                <a:latin typeface="+mn-lt"/>
                <a:ea typeface="Lato"/>
                <a:cs typeface="Lato"/>
                <a:sym typeface="Lato"/>
              </a:rPr>
              <a:t>left</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with</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exactly</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one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record</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for</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each</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vehicle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Also</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redundant</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columns</a:t>
            </a:r>
            <a:r>
              <a:rPr lang="es-ES" sz="1400" dirty="0">
                <a:solidFill>
                  <a:srgbClr val="002F67"/>
                </a:solidFill>
                <a:latin typeface="+mn-lt"/>
                <a:ea typeface="Lato"/>
                <a:cs typeface="Lato"/>
                <a:sym typeface="Lato"/>
              </a:rPr>
              <a:t> are </a:t>
            </a:r>
            <a:r>
              <a:rPr lang="es-ES" sz="1400" dirty="0" err="1">
                <a:solidFill>
                  <a:srgbClr val="002F67"/>
                </a:solidFill>
                <a:latin typeface="+mn-lt"/>
                <a:ea typeface="Lato"/>
                <a:cs typeface="Lato"/>
                <a:sym typeface="Lato"/>
              </a:rPr>
              <a:t>dropped</a:t>
            </a:r>
            <a:r>
              <a:rPr lang="es-ES" sz="1400" dirty="0">
                <a:solidFill>
                  <a:srgbClr val="002F67"/>
                </a:solidFill>
                <a:latin typeface="+mn-lt"/>
                <a:ea typeface="Lato"/>
                <a:cs typeface="Lato"/>
                <a:sym typeface="Lato"/>
              </a:rPr>
              <a:t> at </a:t>
            </a:r>
            <a:r>
              <a:rPr lang="es-ES" sz="1400" dirty="0" err="1">
                <a:solidFill>
                  <a:srgbClr val="002F67"/>
                </a:solidFill>
                <a:latin typeface="+mn-lt"/>
                <a:ea typeface="Lato"/>
                <a:cs typeface="Lato"/>
                <a:sym typeface="Lato"/>
              </a:rPr>
              <a:t>this</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stage</a:t>
            </a:r>
            <a:r>
              <a:rPr lang="es-ES" sz="1400" dirty="0">
                <a:solidFill>
                  <a:srgbClr val="002F67"/>
                </a:solidFill>
                <a:latin typeface="+mn-lt"/>
                <a:ea typeface="Lato"/>
                <a:cs typeface="Lato"/>
                <a:sym typeface="Lato"/>
              </a:rPr>
              <a:t>.</a:t>
            </a:r>
            <a:endParaRPr dirty="0">
              <a:solidFill>
                <a:srgbClr val="002F67"/>
              </a:solidFill>
              <a:latin typeface="+mn-lt"/>
              <a:ea typeface="Lato"/>
              <a:cs typeface="Lato"/>
              <a:sym typeface="Lato"/>
            </a:endParaRPr>
          </a:p>
        </p:txBody>
      </p:sp>
      <p:sp>
        <p:nvSpPr>
          <p:cNvPr id="165" name="Google Shape;558;p26">
            <a:extLst>
              <a:ext uri="{FF2B5EF4-FFF2-40B4-BE49-F238E27FC236}">
                <a16:creationId xmlns:a16="http://schemas.microsoft.com/office/drawing/2014/main" id="{2914E9B2-5B6B-4D63-8FC2-30CE767C9231}"/>
              </a:ext>
            </a:extLst>
          </p:cNvPr>
          <p:cNvSpPr/>
          <p:nvPr/>
        </p:nvSpPr>
        <p:spPr>
          <a:xfrm>
            <a:off x="7382833" y="3794686"/>
            <a:ext cx="720000" cy="720000"/>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rgbClr val="0074A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latin typeface="+mn-lt"/>
            </a:endParaRPr>
          </a:p>
        </p:txBody>
      </p:sp>
      <p:sp>
        <p:nvSpPr>
          <p:cNvPr id="178" name="TextBox 177">
            <a:extLst>
              <a:ext uri="{FF2B5EF4-FFF2-40B4-BE49-F238E27FC236}">
                <a16:creationId xmlns:a16="http://schemas.microsoft.com/office/drawing/2014/main" id="{95FF33D5-20D0-43B7-A1A3-B505590ECF17}"/>
              </a:ext>
            </a:extLst>
          </p:cNvPr>
          <p:cNvSpPr txBox="1"/>
          <p:nvPr/>
        </p:nvSpPr>
        <p:spPr>
          <a:xfrm>
            <a:off x="3857625" y="238125"/>
            <a:ext cx="7896225" cy="430887"/>
          </a:xfrm>
          <a:prstGeom prst="rect">
            <a:avLst/>
          </a:prstGeom>
          <a:noFill/>
        </p:spPr>
        <p:txBody>
          <a:bodyPr wrap="square" rtlCol="0">
            <a:spAutoFit/>
          </a:bodyPr>
          <a:lstStyle/>
          <a:p>
            <a:r>
              <a:rPr lang="en-US" sz="2200" b="1" dirty="0">
                <a:solidFill>
                  <a:srgbClr val="002F67"/>
                </a:solidFill>
              </a:rPr>
              <a:t>THE PROCESS AT A GLANCE</a:t>
            </a:r>
            <a:endParaRPr lang="en-CH" sz="2200" b="1" dirty="0">
              <a:solidFill>
                <a:srgbClr val="002F67"/>
              </a:solidFill>
            </a:endParaRPr>
          </a:p>
        </p:txBody>
      </p:sp>
      <p:sp>
        <p:nvSpPr>
          <p:cNvPr id="179" name="Chord 32">
            <a:extLst>
              <a:ext uri="{FF2B5EF4-FFF2-40B4-BE49-F238E27FC236}">
                <a16:creationId xmlns:a16="http://schemas.microsoft.com/office/drawing/2014/main" id="{3D1BBD17-EB21-4265-8BCB-65380AD568C6}"/>
              </a:ext>
            </a:extLst>
          </p:cNvPr>
          <p:cNvSpPr/>
          <p:nvPr/>
        </p:nvSpPr>
        <p:spPr>
          <a:xfrm>
            <a:off x="4678032" y="2928895"/>
            <a:ext cx="720000" cy="720000"/>
          </a:xfrm>
          <a:custGeom>
            <a:avLst/>
            <a:gdLst/>
            <a:ahLst/>
            <a:cxnLst/>
            <a:rect l="l" t="t" r="r" b="b"/>
            <a:pathLst>
              <a:path w="3240000" h="321158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rgbClr val="0053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p>
        </p:txBody>
      </p:sp>
      <p:sp>
        <p:nvSpPr>
          <p:cNvPr id="182" name="Google Shape;542;p26">
            <a:extLst>
              <a:ext uri="{FF2B5EF4-FFF2-40B4-BE49-F238E27FC236}">
                <a16:creationId xmlns:a16="http://schemas.microsoft.com/office/drawing/2014/main" id="{82117FD6-5F47-4929-BEC0-A27A2607775C}"/>
              </a:ext>
            </a:extLst>
          </p:cNvPr>
          <p:cNvSpPr txBox="1"/>
          <p:nvPr/>
        </p:nvSpPr>
        <p:spPr>
          <a:xfrm>
            <a:off x="6715471" y="991237"/>
            <a:ext cx="3415471" cy="383186"/>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rtl="0">
              <a:spcBef>
                <a:spcPts val="0"/>
              </a:spcBef>
              <a:spcAft>
                <a:spcPts val="0"/>
              </a:spcAft>
              <a:buNone/>
            </a:pPr>
            <a:r>
              <a:rPr lang="es-ES" sz="1800" b="1" dirty="0">
                <a:solidFill>
                  <a:srgbClr val="002F67"/>
                </a:solidFill>
                <a:latin typeface="+mn-lt"/>
                <a:sym typeface="Oswald"/>
              </a:rPr>
              <a:t>NORMALIZATION</a:t>
            </a:r>
            <a:endParaRPr b="1" dirty="0">
              <a:solidFill>
                <a:srgbClr val="002F67"/>
              </a:solidFill>
              <a:latin typeface="+mn-lt"/>
            </a:endParaRPr>
          </a:p>
        </p:txBody>
      </p:sp>
      <p:sp>
        <p:nvSpPr>
          <p:cNvPr id="183" name="Google Shape;543;p26">
            <a:extLst>
              <a:ext uri="{FF2B5EF4-FFF2-40B4-BE49-F238E27FC236}">
                <a16:creationId xmlns:a16="http://schemas.microsoft.com/office/drawing/2014/main" id="{674014B0-E905-473F-99AF-75A51FDB839B}"/>
              </a:ext>
            </a:extLst>
          </p:cNvPr>
          <p:cNvSpPr txBox="1"/>
          <p:nvPr/>
        </p:nvSpPr>
        <p:spPr>
          <a:xfrm>
            <a:off x="6148597" y="1380743"/>
            <a:ext cx="3415471" cy="1950646"/>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ts val="0"/>
              </a:spcBef>
              <a:spcAft>
                <a:spcPts val="0"/>
              </a:spcAft>
              <a:buNone/>
            </a:pPr>
            <a:r>
              <a:rPr lang="es-ES" sz="1400" dirty="0">
                <a:solidFill>
                  <a:srgbClr val="002F67"/>
                </a:solidFill>
                <a:latin typeface="+mn-lt"/>
                <a:ea typeface="Lato"/>
                <a:cs typeface="Lato"/>
                <a:sym typeface="Lato"/>
              </a:rPr>
              <a:t>This </a:t>
            </a:r>
            <a:r>
              <a:rPr lang="es-ES" sz="1400" dirty="0" err="1">
                <a:solidFill>
                  <a:srgbClr val="002F67"/>
                </a:solidFill>
                <a:latin typeface="+mn-lt"/>
                <a:ea typeface="Lato"/>
                <a:cs typeface="Lato"/>
                <a:sym typeface="Lato"/>
              </a:rPr>
              <a:t>is</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stage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where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we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transform</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data. </a:t>
            </a:r>
            <a:r>
              <a:rPr lang="es-ES" sz="1400" dirty="0" err="1">
                <a:solidFill>
                  <a:srgbClr val="002F67"/>
                </a:solidFill>
                <a:latin typeface="+mn-lt"/>
                <a:ea typeface="Lato"/>
                <a:cs typeface="Lato"/>
                <a:sym typeface="Lato"/>
              </a:rPr>
              <a:t>Supplier</a:t>
            </a:r>
            <a:r>
              <a:rPr lang="es-ES" sz="1400" dirty="0">
                <a:solidFill>
                  <a:srgbClr val="002F67"/>
                </a:solidFill>
                <a:latin typeface="+mn-lt"/>
                <a:ea typeface="Lato"/>
                <a:cs typeface="Lato"/>
                <a:sym typeface="Lato"/>
              </a:rPr>
              <a:t> records are </a:t>
            </a:r>
            <a:r>
              <a:rPr lang="es-ES" sz="1400" dirty="0" err="1">
                <a:solidFill>
                  <a:srgbClr val="002F67"/>
                </a:solidFill>
                <a:latin typeface="+mn-lt"/>
                <a:ea typeface="Lato"/>
                <a:cs typeface="Lato"/>
                <a:sym typeface="Lato"/>
              </a:rPr>
              <a:t>translated</a:t>
            </a:r>
            <a:r>
              <a:rPr lang="es-ES" sz="1400" dirty="0">
                <a:solidFill>
                  <a:srgbClr val="002F67"/>
                </a:solidFill>
                <a:latin typeface="+mn-lt"/>
                <a:ea typeface="Lato"/>
                <a:cs typeface="Lato"/>
                <a:sym typeface="Lato"/>
              </a:rPr>
              <a:t>, reformatted</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styled</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to</a:t>
            </a:r>
            <a:r>
              <a:rPr lang="es-ES" dirty="0">
                <a:solidFill>
                  <a:srgbClr val="002F67"/>
                </a:solidFill>
                <a:latin typeface="+mn-lt"/>
                <a:ea typeface="Lato"/>
                <a:cs typeface="Lato"/>
                <a:sym typeface="Lato"/>
              </a:rPr>
              <a:t> be </a:t>
            </a:r>
            <a:r>
              <a:rPr lang="es-ES" dirty="0" err="1">
                <a:solidFill>
                  <a:srgbClr val="002F67"/>
                </a:solidFill>
                <a:latin typeface="+mn-lt"/>
                <a:ea typeface="Lato"/>
                <a:cs typeface="Lato"/>
                <a:sym typeface="Lato"/>
              </a:rPr>
              <a:t>ready</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to</a:t>
            </a:r>
            <a:r>
              <a:rPr lang="es-ES" dirty="0">
                <a:solidFill>
                  <a:srgbClr val="002F67"/>
                </a:solidFill>
                <a:latin typeface="+mn-lt"/>
                <a:ea typeface="Lato"/>
                <a:cs typeface="Lato"/>
                <a:sym typeface="Lato"/>
              </a:rPr>
              <a:t> be </a:t>
            </a:r>
            <a:r>
              <a:rPr lang="es-ES" dirty="0" err="1">
                <a:solidFill>
                  <a:srgbClr val="002F67"/>
                </a:solidFill>
                <a:latin typeface="+mn-lt"/>
                <a:ea typeface="Lato"/>
                <a:cs typeface="Lato"/>
                <a:sym typeface="Lato"/>
              </a:rPr>
              <a:t>merged</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with</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the</a:t>
            </a:r>
            <a:r>
              <a:rPr lang="es-ES" dirty="0">
                <a:solidFill>
                  <a:srgbClr val="002F67"/>
                </a:solidFill>
                <a:latin typeface="+mn-lt"/>
                <a:ea typeface="Lato"/>
                <a:cs typeface="Lato"/>
                <a:sym typeface="Lato"/>
              </a:rPr>
              <a:t> target data. This </a:t>
            </a:r>
            <a:r>
              <a:rPr lang="es-ES" dirty="0" err="1">
                <a:solidFill>
                  <a:srgbClr val="002F67"/>
                </a:solidFill>
                <a:latin typeface="+mn-lt"/>
                <a:ea typeface="Lato"/>
                <a:cs typeface="Lato"/>
                <a:sym typeface="Lato"/>
              </a:rPr>
              <a:t>stage</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together</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with</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integration</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is</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explained</a:t>
            </a:r>
            <a:r>
              <a:rPr lang="es-ES" dirty="0">
                <a:solidFill>
                  <a:srgbClr val="002F67"/>
                </a:solidFill>
                <a:latin typeface="+mn-lt"/>
                <a:ea typeface="Lato"/>
                <a:cs typeface="Lato"/>
                <a:sym typeface="Lato"/>
              </a:rPr>
              <a:t> in more </a:t>
            </a:r>
            <a:r>
              <a:rPr lang="es-ES" dirty="0" err="1">
                <a:solidFill>
                  <a:srgbClr val="002F67"/>
                </a:solidFill>
                <a:latin typeface="+mn-lt"/>
                <a:ea typeface="Lato"/>
                <a:cs typeface="Lato"/>
                <a:sym typeface="Lato"/>
              </a:rPr>
              <a:t>detail</a:t>
            </a:r>
            <a:r>
              <a:rPr lang="es-ES" dirty="0">
                <a:solidFill>
                  <a:srgbClr val="002F67"/>
                </a:solidFill>
                <a:latin typeface="+mn-lt"/>
                <a:ea typeface="Lato"/>
                <a:cs typeface="Lato"/>
                <a:sym typeface="Lato"/>
              </a:rPr>
              <a:t> in </a:t>
            </a:r>
            <a:r>
              <a:rPr lang="es-ES" dirty="0" err="1">
                <a:solidFill>
                  <a:srgbClr val="002F67"/>
                </a:solidFill>
                <a:latin typeface="+mn-lt"/>
                <a:ea typeface="Lato"/>
                <a:cs typeface="Lato"/>
                <a:sym typeface="Lato"/>
              </a:rPr>
              <a:t>the</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next</a:t>
            </a:r>
            <a:r>
              <a:rPr lang="es-ES" dirty="0">
                <a:solidFill>
                  <a:srgbClr val="002F67"/>
                </a:solidFill>
                <a:latin typeface="+mn-lt"/>
                <a:ea typeface="Lato"/>
                <a:cs typeface="Lato"/>
                <a:sym typeface="Lato"/>
              </a:rPr>
              <a:t> </a:t>
            </a:r>
            <a:r>
              <a:rPr lang="es-ES" dirty="0" err="1">
                <a:solidFill>
                  <a:srgbClr val="002F67"/>
                </a:solidFill>
                <a:latin typeface="+mn-lt"/>
                <a:ea typeface="Lato"/>
                <a:cs typeface="Lato"/>
                <a:sym typeface="Lato"/>
              </a:rPr>
              <a:t>slide</a:t>
            </a:r>
            <a:r>
              <a:rPr lang="es-ES" dirty="0">
                <a:solidFill>
                  <a:srgbClr val="002F67"/>
                </a:solidFill>
                <a:latin typeface="+mn-lt"/>
                <a:ea typeface="Lato"/>
                <a:cs typeface="Lato"/>
                <a:sym typeface="Lato"/>
              </a:rPr>
              <a:t>.</a:t>
            </a:r>
            <a:endParaRPr dirty="0">
              <a:solidFill>
                <a:srgbClr val="002F67"/>
              </a:solidFill>
              <a:latin typeface="+mn-lt"/>
              <a:ea typeface="Lato"/>
              <a:cs typeface="Lato"/>
              <a:sym typeface="Lato"/>
            </a:endParaRPr>
          </a:p>
        </p:txBody>
      </p:sp>
      <p:sp>
        <p:nvSpPr>
          <p:cNvPr id="185" name="Rectangle 30">
            <a:extLst>
              <a:ext uri="{FF2B5EF4-FFF2-40B4-BE49-F238E27FC236}">
                <a16:creationId xmlns:a16="http://schemas.microsoft.com/office/drawing/2014/main" id="{3BFEE74E-183A-4C32-9BDF-AC2573B061E0}"/>
              </a:ext>
            </a:extLst>
          </p:cNvPr>
          <p:cNvSpPr/>
          <p:nvPr/>
        </p:nvSpPr>
        <p:spPr>
          <a:xfrm>
            <a:off x="9958003" y="3000895"/>
            <a:ext cx="648000" cy="648000"/>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rgbClr val="00B6E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p>
        </p:txBody>
      </p:sp>
      <p:sp>
        <p:nvSpPr>
          <p:cNvPr id="186" name="Google Shape;542;p26">
            <a:extLst>
              <a:ext uri="{FF2B5EF4-FFF2-40B4-BE49-F238E27FC236}">
                <a16:creationId xmlns:a16="http://schemas.microsoft.com/office/drawing/2014/main" id="{3458AA45-1F6D-4D4E-845E-23963100B2F5}"/>
              </a:ext>
            </a:extLst>
          </p:cNvPr>
          <p:cNvSpPr txBox="1"/>
          <p:nvPr/>
        </p:nvSpPr>
        <p:spPr>
          <a:xfrm>
            <a:off x="9022422" y="4148032"/>
            <a:ext cx="2927344" cy="41331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s-ES" sz="1800" b="1" dirty="0">
                <a:solidFill>
                  <a:srgbClr val="002F67"/>
                </a:solidFill>
                <a:latin typeface="+mn-lt"/>
                <a:sym typeface="Oswald"/>
              </a:rPr>
              <a:t>INTEGRATION</a:t>
            </a:r>
            <a:endParaRPr b="1" dirty="0">
              <a:solidFill>
                <a:srgbClr val="002F67"/>
              </a:solidFill>
              <a:latin typeface="+mn-lt"/>
            </a:endParaRPr>
          </a:p>
        </p:txBody>
      </p:sp>
      <p:sp>
        <p:nvSpPr>
          <p:cNvPr id="187" name="Google Shape;543;p26">
            <a:extLst>
              <a:ext uri="{FF2B5EF4-FFF2-40B4-BE49-F238E27FC236}">
                <a16:creationId xmlns:a16="http://schemas.microsoft.com/office/drawing/2014/main" id="{38C7023F-6914-4A07-8678-153BA7542698}"/>
              </a:ext>
            </a:extLst>
          </p:cNvPr>
          <p:cNvSpPr txBox="1"/>
          <p:nvPr/>
        </p:nvSpPr>
        <p:spPr>
          <a:xfrm>
            <a:off x="9136147" y="4438380"/>
            <a:ext cx="2627227" cy="1950646"/>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spcBef>
                <a:spcPts val="0"/>
              </a:spcBef>
              <a:spcAft>
                <a:spcPts val="0"/>
              </a:spcAft>
              <a:buNone/>
            </a:pPr>
            <a:r>
              <a:rPr lang="es-ES" sz="1400" dirty="0">
                <a:solidFill>
                  <a:srgbClr val="002F67"/>
                </a:solidFill>
                <a:latin typeface="+mn-lt"/>
                <a:ea typeface="Lato"/>
                <a:cs typeface="Lato"/>
                <a:sym typeface="Lato"/>
              </a:rPr>
              <a:t>This </a:t>
            </a:r>
            <a:r>
              <a:rPr lang="es-ES" sz="1400" dirty="0" err="1">
                <a:solidFill>
                  <a:srgbClr val="002F67"/>
                </a:solidFill>
                <a:latin typeface="+mn-lt"/>
                <a:ea typeface="Lato"/>
                <a:cs typeface="Lato"/>
                <a:sym typeface="Lato"/>
              </a:rPr>
              <a:t>is</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final </a:t>
            </a:r>
            <a:r>
              <a:rPr lang="es-ES" sz="1400" dirty="0" err="1">
                <a:solidFill>
                  <a:srgbClr val="002F67"/>
                </a:solidFill>
                <a:latin typeface="+mn-lt"/>
                <a:ea typeface="Lato"/>
                <a:cs typeface="Lato"/>
                <a:sym typeface="Lato"/>
              </a:rPr>
              <a:t>stage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where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we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merge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transformed</a:t>
            </a:r>
            <a:r>
              <a:rPr lang="es-ES" sz="1400" dirty="0">
                <a:solidFill>
                  <a:srgbClr val="002F67"/>
                </a:solidFill>
                <a:latin typeface="+mn-lt"/>
                <a:ea typeface="Lato"/>
                <a:cs typeface="Lato"/>
                <a:sym typeface="Lato"/>
              </a:rPr>
              <a:t> data </a:t>
            </a:r>
            <a:r>
              <a:rPr lang="es-ES" sz="1400" dirty="0" err="1">
                <a:solidFill>
                  <a:srgbClr val="002F67"/>
                </a:solidFill>
                <a:latin typeface="+mn-lt"/>
                <a:ea typeface="Lato"/>
                <a:cs typeface="Lato"/>
                <a:sym typeface="Lato"/>
              </a:rPr>
              <a:t>with</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company’s</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own</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dataset</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But</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before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we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merge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we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add</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columns</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to</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input </a:t>
            </a:r>
            <a:r>
              <a:rPr lang="es-ES" sz="1400" dirty="0" err="1">
                <a:solidFill>
                  <a:srgbClr val="002F67"/>
                </a:solidFill>
                <a:latin typeface="+mn-lt"/>
                <a:ea typeface="Lato"/>
                <a:cs typeface="Lato"/>
                <a:sym typeface="Lato"/>
              </a:rPr>
              <a:t>dataset</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for</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attributes</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which</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exist</a:t>
            </a:r>
            <a:r>
              <a:rPr lang="es-ES" sz="1400" dirty="0">
                <a:solidFill>
                  <a:srgbClr val="002F67"/>
                </a:solidFill>
                <a:latin typeface="+mn-lt"/>
                <a:ea typeface="Lato"/>
                <a:cs typeface="Lato"/>
                <a:sym typeface="Lato"/>
              </a:rPr>
              <a:t> in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target </a:t>
            </a:r>
            <a:r>
              <a:rPr lang="es-ES" sz="1400" dirty="0" err="1">
                <a:solidFill>
                  <a:srgbClr val="002F67"/>
                </a:solidFill>
                <a:latin typeface="+mn-lt"/>
                <a:ea typeface="Lato"/>
                <a:cs typeface="Lato"/>
                <a:sym typeface="Lato"/>
              </a:rPr>
              <a:t>dataset</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but</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not</a:t>
            </a:r>
            <a:r>
              <a:rPr lang="es-ES" sz="1400" dirty="0">
                <a:solidFill>
                  <a:srgbClr val="002F67"/>
                </a:solidFill>
                <a:latin typeface="+mn-lt"/>
                <a:ea typeface="Lato"/>
                <a:cs typeface="Lato"/>
                <a:sym typeface="Lato"/>
              </a:rPr>
              <a:t> in </a:t>
            </a:r>
            <a:r>
              <a:rPr lang="es-ES" sz="1400" dirty="0" err="1">
                <a:solidFill>
                  <a:srgbClr val="002F67"/>
                </a:solidFill>
                <a:latin typeface="+mn-lt"/>
                <a:ea typeface="Lato"/>
                <a:cs typeface="Lato"/>
                <a:sym typeface="Lato"/>
              </a:rPr>
              <a:t>the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supplier</a:t>
            </a:r>
            <a:r>
              <a:rPr lang="es-ES" sz="1400" dirty="0">
                <a:solidFill>
                  <a:srgbClr val="002F67"/>
                </a:solidFill>
                <a:latin typeface="+mn-lt"/>
                <a:ea typeface="Lato"/>
                <a:cs typeface="Lato"/>
                <a:sym typeface="Lato"/>
              </a:rPr>
              <a:t> input, </a:t>
            </a:r>
            <a:r>
              <a:rPr lang="es-ES" sz="1400" dirty="0" err="1">
                <a:solidFill>
                  <a:srgbClr val="002F67"/>
                </a:solidFill>
                <a:latin typeface="+mn-lt"/>
                <a:ea typeface="Lato"/>
                <a:cs typeface="Lato"/>
                <a:sym typeface="Lato"/>
              </a:rPr>
              <a:t>such</a:t>
            </a:r>
            <a:r>
              <a:rPr lang="es-ES" sz="1400" dirty="0">
                <a:solidFill>
                  <a:srgbClr val="002F67"/>
                </a:solidFill>
                <a:latin typeface="+mn-lt"/>
                <a:ea typeface="Lato"/>
                <a:cs typeface="Lato"/>
                <a:sym typeface="Lato"/>
              </a:rPr>
              <a:t> as </a:t>
            </a:r>
            <a:r>
              <a:rPr lang="es-ES" sz="1400" dirty="0" err="1">
                <a:solidFill>
                  <a:srgbClr val="002F67"/>
                </a:solidFill>
                <a:latin typeface="+mn-lt"/>
                <a:ea typeface="Lato"/>
                <a:cs typeface="Lato"/>
                <a:sym typeface="Lato"/>
              </a:rPr>
              <a:t>price</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on</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request</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currency</a:t>
            </a:r>
            <a:r>
              <a:rPr lang="es-ES" sz="1400" dirty="0">
                <a:solidFill>
                  <a:srgbClr val="002F67"/>
                </a:solidFill>
                <a:latin typeface="+mn-lt"/>
                <a:ea typeface="Lato"/>
                <a:cs typeface="Lato"/>
                <a:sym typeface="Lato"/>
              </a:rPr>
              <a:t> </a:t>
            </a:r>
            <a:r>
              <a:rPr lang="es-ES" sz="1400" dirty="0" err="1">
                <a:solidFill>
                  <a:srgbClr val="002F67"/>
                </a:solidFill>
                <a:latin typeface="+mn-lt"/>
                <a:ea typeface="Lato"/>
                <a:cs typeface="Lato"/>
                <a:sym typeface="Lato"/>
              </a:rPr>
              <a:t>or</a:t>
            </a:r>
            <a:r>
              <a:rPr lang="es-ES" sz="1400" dirty="0">
                <a:solidFill>
                  <a:srgbClr val="002F67"/>
                </a:solidFill>
                <a:latin typeface="+mn-lt"/>
                <a:ea typeface="Lato"/>
                <a:cs typeface="Lato"/>
                <a:sym typeface="Lato"/>
              </a:rPr>
              <a:t> country.</a:t>
            </a:r>
            <a:endParaRPr dirty="0">
              <a:solidFill>
                <a:srgbClr val="002F67"/>
              </a:solidFill>
              <a:latin typeface="+mn-lt"/>
              <a:ea typeface="Lato"/>
              <a:cs typeface="Lato"/>
              <a:sym typeface="Lato"/>
            </a:endParaRPr>
          </a:p>
        </p:txBody>
      </p:sp>
      <p:sp>
        <p:nvSpPr>
          <p:cNvPr id="188" name="TextBox 187">
            <a:extLst>
              <a:ext uri="{FF2B5EF4-FFF2-40B4-BE49-F238E27FC236}">
                <a16:creationId xmlns:a16="http://schemas.microsoft.com/office/drawing/2014/main" id="{743F243C-2789-4C25-9980-87120FEAC4D1}"/>
              </a:ext>
            </a:extLst>
          </p:cNvPr>
          <p:cNvSpPr txBox="1"/>
          <p:nvPr/>
        </p:nvSpPr>
        <p:spPr>
          <a:xfrm>
            <a:off x="-426599" y="3101251"/>
            <a:ext cx="3295650" cy="646331"/>
          </a:xfrm>
          <a:prstGeom prst="rect">
            <a:avLst/>
          </a:prstGeom>
          <a:noFill/>
        </p:spPr>
        <p:txBody>
          <a:bodyPr wrap="square" rtlCol="0">
            <a:spAutoFit/>
          </a:bodyPr>
          <a:lstStyle/>
          <a:p>
            <a:pPr algn="r"/>
            <a:r>
              <a:rPr lang="en-US"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rPr>
              <a:t>CHANGES MADE</a:t>
            </a:r>
            <a:endParaRPr lang="en-CH" sz="3600" b="1" dirty="0">
              <a:ln>
                <a:solidFill>
                  <a:srgbClr val="00B6EA"/>
                </a:solidFill>
              </a:ln>
              <a:solidFill>
                <a:schemeClr val="bg1"/>
              </a:solidFill>
              <a:effectLst>
                <a:outerShdw blurRad="50800" dist="38100" dir="2700000" algn="tl" rotWithShape="0">
                  <a:prstClr val="black">
                    <a:alpha val="40000"/>
                  </a:prstClr>
                </a:outerShdw>
              </a:effectLst>
              <a:latin typeface="Bahnschrift Condensed" panose="020B0502040204020203" pitchFamily="34" charset="0"/>
              <a:ea typeface="Cascadia Code" panose="020B0609020000020004" pitchFamily="49" charset="0"/>
              <a:cs typeface="Cascadia Code" panose="020B0609020000020004" pitchFamily="49" charset="0"/>
            </a:endParaRPr>
          </a:p>
        </p:txBody>
      </p:sp>
      <p:grpSp>
        <p:nvGrpSpPr>
          <p:cNvPr id="189" name="Group 188">
            <a:extLst>
              <a:ext uri="{FF2B5EF4-FFF2-40B4-BE49-F238E27FC236}">
                <a16:creationId xmlns:a16="http://schemas.microsoft.com/office/drawing/2014/main" id="{0DB0C02F-5C69-4E13-B7D5-4B0C220F7DB2}"/>
              </a:ext>
            </a:extLst>
          </p:cNvPr>
          <p:cNvGrpSpPr/>
          <p:nvPr/>
        </p:nvGrpSpPr>
        <p:grpSpPr>
          <a:xfrm>
            <a:off x="333375" y="1614487"/>
            <a:ext cx="2242800" cy="3629025"/>
            <a:chOff x="333375" y="1614487"/>
            <a:chExt cx="2242800" cy="3629025"/>
          </a:xfrm>
          <a:effectLst>
            <a:outerShdw blurRad="50800" dist="38100" dir="2700000" algn="tl" rotWithShape="0">
              <a:prstClr val="black">
                <a:alpha val="40000"/>
              </a:prstClr>
            </a:outerShdw>
          </a:effectLst>
        </p:grpSpPr>
        <p:cxnSp>
          <p:nvCxnSpPr>
            <p:cNvPr id="190" name="Straight Connector 189">
              <a:extLst>
                <a:ext uri="{FF2B5EF4-FFF2-40B4-BE49-F238E27FC236}">
                  <a16:creationId xmlns:a16="http://schemas.microsoft.com/office/drawing/2014/main" id="{FB04C6F3-510E-4E78-AF75-1E620C028BF1}"/>
                </a:ext>
              </a:extLst>
            </p:cNvPr>
            <p:cNvCxnSpPr>
              <a:cxnSpLocks/>
            </p:cNvCxnSpPr>
            <p:nvPr/>
          </p:nvCxnSpPr>
          <p:spPr>
            <a:xfrm>
              <a:off x="342901" y="1660308"/>
              <a:ext cx="2228754"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607BE522-4B26-40BF-A4F9-637D954B809F}"/>
                </a:ext>
              </a:extLst>
            </p:cNvPr>
            <p:cNvCxnSpPr>
              <a:cxnSpLocks/>
            </p:cNvCxnSpPr>
            <p:nvPr/>
          </p:nvCxnSpPr>
          <p:spPr>
            <a:xfrm>
              <a:off x="383506" y="1623651"/>
              <a:ext cx="0" cy="3619861"/>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950BDEBA-8D6A-48AC-8897-5B53E3F50AE9}"/>
                </a:ext>
              </a:extLst>
            </p:cNvPr>
            <p:cNvCxnSpPr>
              <a:cxnSpLocks/>
            </p:cNvCxnSpPr>
            <p:nvPr/>
          </p:nvCxnSpPr>
          <p:spPr>
            <a:xfrm>
              <a:off x="333375" y="5206855"/>
              <a:ext cx="2242800" cy="0"/>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E34CC8FF-E7AA-4371-A222-D09ACF0D6193}"/>
                </a:ext>
              </a:extLst>
            </p:cNvPr>
            <p:cNvCxnSpPr>
              <a:cxnSpLocks/>
            </p:cNvCxnSpPr>
            <p:nvPr/>
          </p:nvCxnSpPr>
          <p:spPr>
            <a:xfrm>
              <a:off x="2534460" y="1614487"/>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6C8E6AB8-3351-4CFD-9D4A-E88A7C10A8D5}"/>
                </a:ext>
              </a:extLst>
            </p:cNvPr>
            <p:cNvCxnSpPr>
              <a:cxnSpLocks/>
            </p:cNvCxnSpPr>
            <p:nvPr/>
          </p:nvCxnSpPr>
          <p:spPr>
            <a:xfrm>
              <a:off x="2534460" y="4473718"/>
              <a:ext cx="0" cy="760629"/>
            </a:xfrm>
            <a:prstGeom prst="line">
              <a:avLst/>
            </a:prstGeom>
            <a:ln w="1079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421670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888</TotalTime>
  <Words>1487</Words>
  <Application>Microsoft Office PowerPoint</Application>
  <PresentationFormat>Widescreen</PresentationFormat>
  <Paragraphs>125</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Bahnschrift Condensed</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Cagla Sipahi</dc:creator>
  <cp:lastModifiedBy>Cagla Sipahi</cp:lastModifiedBy>
  <cp:revision>63</cp:revision>
  <dcterms:created xsi:type="dcterms:W3CDTF">2022-04-03T21:46:18Z</dcterms:created>
  <dcterms:modified xsi:type="dcterms:W3CDTF">2022-04-04T12:34:30Z</dcterms:modified>
</cp:coreProperties>
</file>

<file path=docProps/thumbnail.jpeg>
</file>